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66" r:id="rId3"/>
    <p:sldId id="270" r:id="rId4"/>
    <p:sldId id="268" r:id="rId5"/>
    <p:sldId id="269" r:id="rId6"/>
    <p:sldId id="257" r:id="rId7"/>
    <p:sldId id="258" r:id="rId8"/>
    <p:sldId id="259" r:id="rId9"/>
    <p:sldId id="260" r:id="rId10"/>
    <p:sldId id="261" r:id="rId11"/>
    <p:sldId id="262" r:id="rId12"/>
    <p:sldId id="263" r:id="rId13"/>
    <p:sldId id="264" r:id="rId14"/>
    <p:sldId id="265" r:id="rId15"/>
  </p:sldIdLst>
  <p:sldSz cx="9144000" cy="6858000" type="screen4x3"/>
  <p:notesSz cx="6858000" cy="9144000"/>
  <p:embeddedFontLst>
    <p:embeddedFont>
      <p:font typeface="Roboto" charset="0"/>
      <p:regular r:id="rId17"/>
      <p:bold r:id="rId18"/>
      <p:italic r:id="rId19"/>
      <p:boldItalic r:id="rId20"/>
    </p:embeddedFont>
    <p:embeddedFont>
      <p:font typeface="Raleway" charset="0"/>
      <p:regular r:id="rId21"/>
      <p:bold r:id="rId22"/>
      <p:italic r:id="rId23"/>
      <p:boldItalic r:id="rId24"/>
    </p:embeddedFont>
    <p:embeddedFont>
      <p:font typeface="Lato" charset="-127"/>
      <p:regular r:id="rId25"/>
      <p:bold r:id="rId26"/>
      <p:italic r:id="rId27"/>
      <p:boldItalic r:id="rId28"/>
    </p:embeddedFont>
    <p:embeddedFont>
      <p:font typeface="HY헤드라인M" pitchFamily="18" charset="-127"/>
      <p:regular r:id="rId29"/>
    </p:embeddedFont>
    <p:embeddedFont>
      <p:font typeface="맑은 고딕" pitchFamily="50" charset="-127"/>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5600"/>
    <a:srgbClr val="A2FFE8"/>
    <a:srgbClr val="1A9988"/>
    <a:srgbClr val="F8F8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F13778A1-3FC6-4950-A652-ECCBD8EA5DF5}">
  <a:tblStyle styleId="{F13778A1-3FC6-4950-A652-ECCBD8EA5D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9" d="100"/>
          <a:sy n="79" d="100"/>
        </p:scale>
        <p:origin x="-78" y="-6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414503760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d9c453428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d9c45342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e9090756a_2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9090756a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e9090756a_1_30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e9090756a_1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933c8c4a_0_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d933c8c4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d5b09a965_5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d5b09a965_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Tree>
    <p:extLst>
      <p:ext uri="{BB962C8B-B14F-4D97-AF65-F5344CB8AC3E}">
        <p14:creationId xmlns:p14="http://schemas.microsoft.com/office/powerpoint/2010/main" val="28263613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Tree>
    <p:extLst>
      <p:ext uri="{BB962C8B-B14F-4D97-AF65-F5344CB8AC3E}">
        <p14:creationId xmlns:p14="http://schemas.microsoft.com/office/powerpoint/2010/main" val="2826361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Tree>
    <p:extLst>
      <p:ext uri="{BB962C8B-B14F-4D97-AF65-F5344CB8AC3E}">
        <p14:creationId xmlns:p14="http://schemas.microsoft.com/office/powerpoint/2010/main" val="2826361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d91e1f37e_1_10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d91e1f37e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d91e1f37e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d91e1f3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e9090756a_1_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e9090756a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e9090756a_1_2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e9090756a_1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9090756a_1_2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9090756a_1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650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5" y="1588343"/>
            <a:ext cx="745763" cy="61101"/>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763267"/>
            <a:ext cx="7688100" cy="2219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4230533"/>
            <a:ext cx="7688100" cy="72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5" y="5558840"/>
            <a:ext cx="745763" cy="61101"/>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978600"/>
            <a:ext cx="7688400" cy="1659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3030517"/>
            <a:ext cx="7688400" cy="2107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5" y="1588343"/>
            <a:ext cx="745763" cy="61101"/>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763267"/>
            <a:ext cx="7688400" cy="2024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5" y="1588343"/>
            <a:ext cx="745763" cy="61101"/>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758200"/>
            <a:ext cx="7688700" cy="713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771833"/>
            <a:ext cx="7688700" cy="3014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5" y="1588343"/>
            <a:ext cx="745763" cy="61101"/>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758200"/>
            <a:ext cx="7688400" cy="713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771833"/>
            <a:ext cx="3774300" cy="3014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771833"/>
            <a:ext cx="3774300" cy="3014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5" y="1588343"/>
            <a:ext cx="745763" cy="61101"/>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758200"/>
            <a:ext cx="7688400" cy="713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65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5" y="1588343"/>
            <a:ext cx="745763" cy="61101"/>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758200"/>
            <a:ext cx="3300900" cy="18420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3708967"/>
            <a:ext cx="3300900" cy="2130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5" y="5558840"/>
            <a:ext cx="745763" cy="61101"/>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1152400"/>
            <a:ext cx="7021200" cy="3980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5" y="1588343"/>
            <a:ext cx="745763" cy="61101"/>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758200"/>
            <a:ext cx="3300900" cy="2249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4215367"/>
            <a:ext cx="3300900" cy="1012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803500"/>
            <a:ext cx="3374400" cy="4034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5830068"/>
            <a:ext cx="7697400" cy="6140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6333135"/>
            <a:ext cx="5487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k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93367"/>
            <a:ext cx="85206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6333135"/>
            <a:ext cx="548700" cy="5248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ko"/>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87" name="Google Shape;87;p13"/>
          <p:cNvPicPr preferRelativeResize="0"/>
          <p:nvPr/>
        </p:nvPicPr>
        <p:blipFill rotWithShape="1">
          <a:blip r:embed="rId3">
            <a:alphaModFix/>
          </a:blip>
          <a:srcRect l="7783"/>
          <a:stretch/>
        </p:blipFill>
        <p:spPr>
          <a:xfrm>
            <a:off x="150" y="0"/>
            <a:ext cx="9144000" cy="6858000"/>
          </a:xfrm>
          <a:prstGeom prst="rect">
            <a:avLst/>
          </a:prstGeom>
          <a:noFill/>
          <a:ln>
            <a:noFill/>
          </a:ln>
        </p:spPr>
      </p:pic>
      <p:sp>
        <p:nvSpPr>
          <p:cNvPr id="86" name="Google Shape;86;p13"/>
          <p:cNvSpPr/>
          <p:nvPr/>
        </p:nvSpPr>
        <p:spPr>
          <a:xfrm>
            <a:off x="0" y="3884533"/>
            <a:ext cx="9144000" cy="2973600"/>
          </a:xfrm>
          <a:prstGeom prst="rect">
            <a:avLst/>
          </a:prstGeom>
          <a:solidFill>
            <a:srgbClr val="F8F8F8">
              <a:alpha val="20000"/>
            </a:srgbClr>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txBox="1">
            <a:spLocks noGrp="1"/>
          </p:cNvSpPr>
          <p:nvPr>
            <p:ph type="ctrTitle"/>
          </p:nvPr>
        </p:nvSpPr>
        <p:spPr>
          <a:xfrm>
            <a:off x="727950" y="1275347"/>
            <a:ext cx="7688100" cy="2610000"/>
          </a:xfrm>
          <a:prstGeom prst="rect">
            <a:avLst/>
          </a:prstGeom>
        </p:spPr>
        <p:txBody>
          <a:bodyPr spcFirstLastPara="1" wrap="square" lIns="91425" tIns="91425" rIns="91425" bIns="91425" anchor="ctr" anchorCtr="0">
            <a:noAutofit/>
          </a:bodyPr>
          <a:lstStyle/>
          <a:p>
            <a:pPr lvl="0">
              <a:lnSpc>
                <a:spcPct val="150000"/>
              </a:lnSpc>
            </a:pPr>
            <a:r>
              <a:rPr lang="ko-KR" altLang="en-US" sz="4400" b="0" dirty="0" smtClean="0">
                <a:solidFill>
                  <a:schemeClr val="bg1"/>
                </a:solidFill>
                <a:latin typeface="HY헤드라인M" pitchFamily="18" charset="-127"/>
                <a:ea typeface="HY헤드라인M" pitchFamily="18" charset="-127"/>
              </a:rPr>
              <a:t>영화의 </a:t>
            </a:r>
            <a:r>
              <a:rPr lang="ko-KR" altLang="en-US" sz="4400" b="0" dirty="0">
                <a:solidFill>
                  <a:schemeClr val="bg1"/>
                </a:solidFill>
                <a:latin typeface="HY헤드라인M" pitchFamily="18" charset="-127"/>
                <a:ea typeface="HY헤드라인M" pitchFamily="18" charset="-127"/>
              </a:rPr>
              <a:t>흥행 요인 분석 및 </a:t>
            </a:r>
            <a:br>
              <a:rPr lang="ko-KR" altLang="en-US" sz="4400" b="0" dirty="0">
                <a:solidFill>
                  <a:schemeClr val="bg1"/>
                </a:solidFill>
                <a:latin typeface="HY헤드라인M" pitchFamily="18" charset="-127"/>
                <a:ea typeface="HY헤드라인M" pitchFamily="18" charset="-127"/>
              </a:rPr>
            </a:br>
            <a:r>
              <a:rPr lang="ko-KR" altLang="en-US" sz="4400" b="0" dirty="0">
                <a:solidFill>
                  <a:schemeClr val="bg1"/>
                </a:solidFill>
                <a:latin typeface="HY헤드라인M" pitchFamily="18" charset="-127"/>
                <a:ea typeface="HY헤드라인M" pitchFamily="18" charset="-127"/>
              </a:rPr>
              <a:t>개봉 예정 영화의 관객수 예측</a:t>
            </a:r>
            <a:endParaRPr sz="4400" b="0" dirty="0">
              <a:solidFill>
                <a:schemeClr val="bg1"/>
              </a:solidFill>
              <a:latin typeface="HY헤드라인M" pitchFamily="18" charset="-127"/>
              <a:ea typeface="HY헤드라인M" pitchFamily="18" charset="-127"/>
            </a:endParaRPr>
          </a:p>
        </p:txBody>
      </p:sp>
      <p:sp>
        <p:nvSpPr>
          <p:cNvPr id="89" name="Google Shape;89;p13"/>
          <p:cNvSpPr txBox="1">
            <a:spLocks noGrp="1"/>
          </p:cNvSpPr>
          <p:nvPr>
            <p:ph type="subTitle" idx="1"/>
          </p:nvPr>
        </p:nvSpPr>
        <p:spPr>
          <a:xfrm>
            <a:off x="727950" y="3884532"/>
            <a:ext cx="7688100" cy="2347826"/>
          </a:xfrm>
          <a:prstGeom prst="rect">
            <a:avLst/>
          </a:prstGeom>
        </p:spPr>
        <p:txBody>
          <a:bodyPr spcFirstLastPara="1" wrap="square" lIns="91425" tIns="91425" rIns="91425" bIns="91425" anchor="ctr" anchorCtr="0">
            <a:noAutofit/>
          </a:bodyPr>
          <a:lstStyle/>
          <a:p>
            <a:pPr marL="0" lvl="0" indent="0">
              <a:lnSpc>
                <a:spcPct val="200000"/>
              </a:lnSpc>
            </a:pPr>
            <a:r>
              <a:rPr lang="ko-KR" altLang="en-US" sz="1400" b="1" dirty="0">
                <a:solidFill>
                  <a:srgbClr val="F3F3F3"/>
                </a:solidFill>
                <a:latin typeface="+mj-ea"/>
                <a:ea typeface="+mj-ea"/>
              </a:rPr>
              <a:t>○ 훈련 </a:t>
            </a:r>
            <a:r>
              <a:rPr lang="ko-KR" altLang="en-US" sz="1400" b="1" dirty="0" err="1">
                <a:solidFill>
                  <a:srgbClr val="F3F3F3"/>
                </a:solidFill>
                <a:latin typeface="+mj-ea"/>
                <a:ea typeface="+mj-ea"/>
              </a:rPr>
              <a:t>과정명</a:t>
            </a:r>
            <a:r>
              <a:rPr lang="ko-KR" altLang="en-US" sz="1400" b="1" dirty="0">
                <a:solidFill>
                  <a:srgbClr val="F3F3F3"/>
                </a:solidFill>
                <a:latin typeface="+mj-ea"/>
                <a:ea typeface="+mj-ea"/>
              </a:rPr>
              <a:t> </a:t>
            </a:r>
            <a:r>
              <a:rPr lang="en-US" altLang="ko-KR" sz="1400" b="1" dirty="0">
                <a:solidFill>
                  <a:srgbClr val="F3F3F3"/>
                </a:solidFill>
                <a:latin typeface="+mj-ea"/>
                <a:ea typeface="+mj-ea"/>
              </a:rPr>
              <a:t>:  </a:t>
            </a:r>
            <a:r>
              <a:rPr lang="ko-KR" altLang="en-US" sz="1400" b="1" dirty="0" err="1">
                <a:solidFill>
                  <a:srgbClr val="F3F3F3"/>
                </a:solidFill>
                <a:latin typeface="+mj-ea"/>
                <a:ea typeface="+mj-ea"/>
              </a:rPr>
              <a:t>파이썬과</a:t>
            </a:r>
            <a:r>
              <a:rPr lang="ko-KR" altLang="en-US" sz="1400" b="1" dirty="0">
                <a:solidFill>
                  <a:srgbClr val="F3F3F3"/>
                </a:solidFill>
                <a:latin typeface="+mj-ea"/>
                <a:ea typeface="+mj-ea"/>
              </a:rPr>
              <a:t> </a:t>
            </a:r>
            <a:r>
              <a:rPr lang="en-US" altLang="ko-KR" sz="1400" b="1" dirty="0">
                <a:solidFill>
                  <a:srgbClr val="F3F3F3"/>
                </a:solidFill>
                <a:latin typeface="+mj-ea"/>
                <a:ea typeface="+mj-ea"/>
              </a:rPr>
              <a:t>R</a:t>
            </a:r>
            <a:r>
              <a:rPr lang="ko-KR" altLang="en-US" sz="1400" b="1" dirty="0">
                <a:solidFill>
                  <a:srgbClr val="F3F3F3"/>
                </a:solidFill>
                <a:latin typeface="+mj-ea"/>
                <a:ea typeface="+mj-ea"/>
              </a:rPr>
              <a:t>을 활용한 </a:t>
            </a:r>
            <a:r>
              <a:rPr lang="ko-KR" altLang="en-US" sz="1400" b="1" dirty="0" err="1">
                <a:solidFill>
                  <a:srgbClr val="F3F3F3"/>
                </a:solidFill>
                <a:latin typeface="+mj-ea"/>
                <a:ea typeface="+mj-ea"/>
              </a:rPr>
              <a:t>빅데이터</a:t>
            </a:r>
            <a:r>
              <a:rPr lang="ko-KR" altLang="en-US" sz="1400" b="1" dirty="0">
                <a:solidFill>
                  <a:srgbClr val="F3F3F3"/>
                </a:solidFill>
                <a:latin typeface="+mj-ea"/>
                <a:ea typeface="+mj-ea"/>
              </a:rPr>
              <a:t> 분석</a:t>
            </a:r>
            <a:r>
              <a:rPr lang="en-US" altLang="ko-KR" sz="1400" b="1" dirty="0">
                <a:solidFill>
                  <a:srgbClr val="F3F3F3"/>
                </a:solidFill>
                <a:latin typeface="+mj-ea"/>
                <a:ea typeface="+mj-ea"/>
              </a:rPr>
              <a:t>(</a:t>
            </a:r>
            <a:r>
              <a:rPr lang="ko-KR" altLang="en-US" sz="1400" b="1" dirty="0" err="1">
                <a:solidFill>
                  <a:srgbClr val="F3F3F3"/>
                </a:solidFill>
                <a:latin typeface="+mj-ea"/>
                <a:ea typeface="+mj-ea"/>
              </a:rPr>
              <a:t>머신러닝</a:t>
            </a:r>
            <a:r>
              <a:rPr lang="en-US" altLang="ko-KR" sz="1400" b="1" dirty="0" smtClean="0">
                <a:solidFill>
                  <a:srgbClr val="F3F3F3"/>
                </a:solidFill>
                <a:latin typeface="+mj-ea"/>
                <a:ea typeface="+mj-ea"/>
              </a:rPr>
              <a:t>, </a:t>
            </a:r>
            <a:r>
              <a:rPr lang="ko-KR" altLang="en-US" sz="1400" b="1" dirty="0" err="1" smtClean="0">
                <a:solidFill>
                  <a:srgbClr val="F3F3F3"/>
                </a:solidFill>
                <a:latin typeface="+mj-ea"/>
                <a:ea typeface="+mj-ea"/>
              </a:rPr>
              <a:t>딥러닝</a:t>
            </a:r>
            <a:r>
              <a:rPr lang="en-US" altLang="ko-KR" sz="1400" b="1" dirty="0" smtClean="0">
                <a:solidFill>
                  <a:srgbClr val="F3F3F3"/>
                </a:solidFill>
                <a:latin typeface="+mj-ea"/>
                <a:ea typeface="+mj-ea"/>
              </a:rPr>
              <a:t>) </a:t>
            </a:r>
            <a:r>
              <a:rPr lang="ko-KR" altLang="en-US" sz="1400" b="1" dirty="0" smtClean="0">
                <a:solidFill>
                  <a:srgbClr val="F3F3F3"/>
                </a:solidFill>
                <a:latin typeface="+mj-ea"/>
                <a:ea typeface="+mj-ea"/>
              </a:rPr>
              <a:t>전문가 </a:t>
            </a:r>
            <a:r>
              <a:rPr lang="ko-KR" altLang="en-US" sz="1400" b="1" dirty="0">
                <a:solidFill>
                  <a:srgbClr val="F3F3F3"/>
                </a:solidFill>
                <a:latin typeface="+mj-ea"/>
                <a:ea typeface="+mj-ea"/>
              </a:rPr>
              <a:t>양성과정</a:t>
            </a:r>
          </a:p>
          <a:p>
            <a:pPr marL="0" lvl="0" indent="0">
              <a:lnSpc>
                <a:spcPct val="200000"/>
              </a:lnSpc>
            </a:pPr>
            <a:r>
              <a:rPr lang="ko-KR" altLang="en-US" sz="1400" b="1" dirty="0">
                <a:solidFill>
                  <a:srgbClr val="F3F3F3"/>
                </a:solidFill>
                <a:latin typeface="+mj-ea"/>
                <a:ea typeface="+mj-ea"/>
              </a:rPr>
              <a:t>○ 훈련 기간 </a:t>
            </a:r>
            <a:r>
              <a:rPr lang="en-US" altLang="ko-KR" sz="1400" b="1" dirty="0">
                <a:solidFill>
                  <a:srgbClr val="F3F3F3"/>
                </a:solidFill>
                <a:latin typeface="+mj-ea"/>
                <a:ea typeface="+mj-ea"/>
              </a:rPr>
              <a:t>:  2019-01-11 ~ 2019-07-12 </a:t>
            </a:r>
          </a:p>
          <a:p>
            <a:pPr marL="0" lvl="0" indent="0">
              <a:lnSpc>
                <a:spcPct val="200000"/>
              </a:lnSpc>
            </a:pPr>
            <a:r>
              <a:rPr lang="en-US" altLang="ko-KR" sz="1400" b="1" dirty="0">
                <a:solidFill>
                  <a:srgbClr val="F3F3F3"/>
                </a:solidFill>
                <a:latin typeface="+mj-ea"/>
                <a:ea typeface="+mj-ea"/>
              </a:rPr>
              <a:t>○ </a:t>
            </a:r>
            <a:r>
              <a:rPr lang="ko-KR" altLang="en-US" sz="1400" b="1" dirty="0" err="1">
                <a:solidFill>
                  <a:srgbClr val="F3F3F3"/>
                </a:solidFill>
                <a:latin typeface="+mj-ea"/>
                <a:ea typeface="+mj-ea"/>
              </a:rPr>
              <a:t>팀명</a:t>
            </a:r>
            <a:r>
              <a:rPr lang="ko-KR" altLang="en-US" sz="1400" b="1" dirty="0">
                <a:solidFill>
                  <a:srgbClr val="F3F3F3"/>
                </a:solidFill>
                <a:latin typeface="+mj-ea"/>
                <a:ea typeface="+mj-ea"/>
              </a:rPr>
              <a:t> </a:t>
            </a:r>
            <a:r>
              <a:rPr lang="en-US" altLang="ko-KR" sz="1400" b="1" dirty="0">
                <a:solidFill>
                  <a:srgbClr val="F3F3F3"/>
                </a:solidFill>
                <a:latin typeface="+mj-ea"/>
                <a:ea typeface="+mj-ea"/>
              </a:rPr>
              <a:t>: NA</a:t>
            </a:r>
          </a:p>
          <a:p>
            <a:pPr marL="0" lvl="0" indent="0">
              <a:lnSpc>
                <a:spcPct val="200000"/>
              </a:lnSpc>
            </a:pPr>
            <a:r>
              <a:rPr lang="en-US" altLang="ko-KR" sz="1400" b="1" dirty="0">
                <a:solidFill>
                  <a:srgbClr val="F3F3F3"/>
                </a:solidFill>
                <a:latin typeface="+mj-ea"/>
                <a:ea typeface="+mj-ea"/>
              </a:rPr>
              <a:t>○ </a:t>
            </a:r>
            <a:r>
              <a:rPr lang="ko-KR" altLang="en-US" sz="1400" b="1" dirty="0">
                <a:solidFill>
                  <a:srgbClr val="F3F3F3"/>
                </a:solidFill>
                <a:latin typeface="+mj-ea"/>
                <a:ea typeface="+mj-ea"/>
              </a:rPr>
              <a:t>팀장 </a:t>
            </a:r>
            <a:r>
              <a:rPr lang="en-US" altLang="ko-KR" sz="1400" b="1" dirty="0">
                <a:solidFill>
                  <a:srgbClr val="F3F3F3"/>
                </a:solidFill>
                <a:latin typeface="+mj-ea"/>
                <a:ea typeface="+mj-ea"/>
              </a:rPr>
              <a:t>: </a:t>
            </a:r>
            <a:r>
              <a:rPr lang="ko-KR" altLang="en-US" sz="1400" b="1" dirty="0" smtClean="0">
                <a:solidFill>
                  <a:srgbClr val="F3F3F3"/>
                </a:solidFill>
                <a:latin typeface="+mj-ea"/>
                <a:ea typeface="+mj-ea"/>
              </a:rPr>
              <a:t>정호진</a:t>
            </a:r>
            <a:r>
              <a:rPr lang="en-US" altLang="ko-KR" sz="1400" b="1" dirty="0" smtClean="0">
                <a:solidFill>
                  <a:srgbClr val="F3F3F3"/>
                </a:solidFill>
                <a:latin typeface="+mj-ea"/>
                <a:ea typeface="+mj-ea"/>
              </a:rPr>
              <a:t>		    |		    </a:t>
            </a:r>
            <a:r>
              <a:rPr lang="ko-KR" altLang="en-US" sz="1400" b="1" dirty="0" smtClean="0">
                <a:solidFill>
                  <a:srgbClr val="F3F3F3"/>
                </a:solidFill>
                <a:latin typeface="+mj-ea"/>
                <a:ea typeface="+mj-ea"/>
              </a:rPr>
              <a:t>팀원 </a:t>
            </a:r>
            <a:r>
              <a:rPr lang="en-US" altLang="ko-KR" sz="1400" b="1" dirty="0">
                <a:solidFill>
                  <a:srgbClr val="F3F3F3"/>
                </a:solidFill>
                <a:latin typeface="+mj-ea"/>
                <a:ea typeface="+mj-ea"/>
              </a:rPr>
              <a:t>:  </a:t>
            </a:r>
            <a:r>
              <a:rPr lang="ko-KR" altLang="en-US" sz="1400" b="1" dirty="0">
                <a:solidFill>
                  <a:srgbClr val="F3F3F3"/>
                </a:solidFill>
                <a:latin typeface="+mj-ea"/>
                <a:ea typeface="+mj-ea"/>
              </a:rPr>
              <a:t>김지수 박건우 </a:t>
            </a:r>
            <a:r>
              <a:rPr lang="ko-KR" altLang="en-US" sz="1400" b="1" dirty="0" smtClean="0">
                <a:solidFill>
                  <a:srgbClr val="F3F3F3"/>
                </a:solidFill>
                <a:latin typeface="+mj-ea"/>
                <a:ea typeface="+mj-ea"/>
              </a:rPr>
              <a:t>이형욱</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8"/>
          <p:cNvSpPr txBox="1">
            <a:spLocks noGrp="1"/>
          </p:cNvSpPr>
          <p:nvPr>
            <p:ph type="title"/>
          </p:nvPr>
        </p:nvSpPr>
        <p:spPr>
          <a:xfrm>
            <a:off x="460950" y="2753800"/>
            <a:ext cx="3687300" cy="13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a:t>부록</a:t>
            </a:r>
            <a:endParaRPr/>
          </a:p>
        </p:txBody>
      </p:sp>
      <p:sp>
        <p:nvSpPr>
          <p:cNvPr id="153" name="Google Shape;153;p18"/>
          <p:cNvSpPr txBox="1"/>
          <p:nvPr/>
        </p:nvSpPr>
        <p:spPr>
          <a:xfrm>
            <a:off x="4563150" y="763800"/>
            <a:ext cx="4119900" cy="53304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ko" sz="1800" b="1" i="1">
                <a:solidFill>
                  <a:srgbClr val="FAFAFA"/>
                </a:solidFill>
                <a:latin typeface="Roboto"/>
                <a:ea typeface="Roboto"/>
                <a:cs typeface="Roboto"/>
                <a:sym typeface="Roboto"/>
              </a:rPr>
              <a:t>나올 법한 질문을 예상해 뒀다는 것을 청중에게 보여 주세요.</a:t>
            </a:r>
            <a:endParaRPr sz="1800" b="1" i="1">
              <a:solidFill>
                <a:srgbClr val="FAFAFA"/>
              </a:solidFill>
              <a:latin typeface="Roboto"/>
              <a:ea typeface="Roboto"/>
              <a:cs typeface="Roboto"/>
              <a:sym typeface="Roboto"/>
            </a:endParaRPr>
          </a:p>
          <a:p>
            <a:pPr marL="0" lvl="0" indent="0" algn="l" rtl="0">
              <a:lnSpc>
                <a:spcPct val="115000"/>
              </a:lnSpc>
              <a:spcBef>
                <a:spcPts val="1000"/>
              </a:spcBef>
              <a:spcAft>
                <a:spcPts val="1000"/>
              </a:spcAft>
              <a:buNone/>
            </a:pPr>
            <a:r>
              <a:rPr lang="ko" sz="1600" i="1">
                <a:solidFill>
                  <a:srgbClr val="FAFAFA"/>
                </a:solidFill>
                <a:latin typeface="Roboto"/>
                <a:ea typeface="Roboto"/>
                <a:cs typeface="Roboto"/>
                <a:sym typeface="Roboto"/>
              </a:rPr>
              <a:t>Q&amp;A를 위한 시간을 남겨 둡니다. 부록을 활용하여 청중의 질문에 관해 생각해 봤으며, 근거 자료와 함께 확실한 대답을 준비해 뒀다는 점을 보여 주세요. 청중이 문제점과 제시된 해결 방법을 얼마나 이해하고 있는지 파악할 기회를 주세요. 질문을 활용하면 청중이 여러분의 접근 방법이 좋은 이유를 스스로 깨닫고, 주제에 관해 여러분이 얼마나 잘 이해하고 있는지 보여 줄 수 있습니다.</a:t>
            </a:r>
            <a:endParaRPr sz="1600">
              <a:solidFill>
                <a:srgbClr val="737373"/>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9"/>
          <p:cNvSpPr txBox="1">
            <a:spLocks noGrp="1"/>
          </p:cNvSpPr>
          <p:nvPr>
            <p:ph type="title"/>
          </p:nvPr>
        </p:nvSpPr>
        <p:spPr>
          <a:xfrm>
            <a:off x="729450" y="1758200"/>
            <a:ext cx="7688700" cy="7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a:t>방법</a:t>
            </a:r>
            <a:endParaRPr/>
          </a:p>
        </p:txBody>
      </p:sp>
      <p:cxnSp>
        <p:nvCxnSpPr>
          <p:cNvPr id="159" name="Google Shape;159;p19"/>
          <p:cNvCxnSpPr/>
          <p:nvPr/>
        </p:nvCxnSpPr>
        <p:spPr>
          <a:xfrm>
            <a:off x="929038" y="3343933"/>
            <a:ext cx="0" cy="1384800"/>
          </a:xfrm>
          <a:prstGeom prst="straightConnector1">
            <a:avLst/>
          </a:prstGeom>
          <a:noFill/>
          <a:ln w="9525" cap="flat" cmpd="sng">
            <a:solidFill>
              <a:srgbClr val="B7B7B7"/>
            </a:solidFill>
            <a:prstDash val="solid"/>
            <a:round/>
            <a:headEnd type="none" w="med" len="med"/>
            <a:tailEnd type="none" w="med" len="med"/>
          </a:ln>
        </p:spPr>
      </p:cxnSp>
      <p:sp>
        <p:nvSpPr>
          <p:cNvPr id="160" name="Google Shape;160;p19"/>
          <p:cNvSpPr txBox="1">
            <a:spLocks noGrp="1"/>
          </p:cNvSpPr>
          <p:nvPr>
            <p:ph type="title"/>
          </p:nvPr>
        </p:nvSpPr>
        <p:spPr>
          <a:xfrm>
            <a:off x="976112" y="3179583"/>
            <a:ext cx="1814100" cy="5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sz="1700">
                <a:solidFill>
                  <a:schemeClr val="dk1"/>
                </a:solidFill>
              </a:rPr>
              <a:t>1단계</a:t>
            </a:r>
            <a:endParaRPr sz="1700">
              <a:solidFill>
                <a:schemeClr val="dk1"/>
              </a:solidFill>
            </a:endParaRPr>
          </a:p>
        </p:txBody>
      </p:sp>
      <p:sp>
        <p:nvSpPr>
          <p:cNvPr id="161" name="Google Shape;161;p19"/>
          <p:cNvSpPr txBox="1">
            <a:spLocks noGrp="1"/>
          </p:cNvSpPr>
          <p:nvPr>
            <p:ph type="body" idx="1"/>
          </p:nvPr>
        </p:nvSpPr>
        <p:spPr>
          <a:xfrm>
            <a:off x="976112" y="3566284"/>
            <a:ext cx="1814100" cy="77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ko" sz="1200">
                <a:solidFill>
                  <a:schemeClr val="dk2"/>
                </a:solidFill>
              </a:rPr>
              <a:t>여기에 텍스트를 입력하세요 </a:t>
            </a:r>
            <a:endParaRPr sz="1200">
              <a:solidFill>
                <a:schemeClr val="dk2"/>
              </a:solidFill>
            </a:endParaRPr>
          </a:p>
        </p:txBody>
      </p:sp>
      <p:cxnSp>
        <p:nvCxnSpPr>
          <p:cNvPr id="162" name="Google Shape;162;p19"/>
          <p:cNvCxnSpPr/>
          <p:nvPr/>
        </p:nvCxnSpPr>
        <p:spPr>
          <a:xfrm>
            <a:off x="3395738" y="3140733"/>
            <a:ext cx="0" cy="1384800"/>
          </a:xfrm>
          <a:prstGeom prst="straightConnector1">
            <a:avLst/>
          </a:prstGeom>
          <a:noFill/>
          <a:ln w="9525" cap="flat" cmpd="sng">
            <a:solidFill>
              <a:srgbClr val="B7B7B7"/>
            </a:solidFill>
            <a:prstDash val="solid"/>
            <a:round/>
            <a:headEnd type="none" w="med" len="med"/>
            <a:tailEnd type="none" w="med" len="med"/>
          </a:ln>
        </p:spPr>
      </p:cxnSp>
      <p:sp>
        <p:nvSpPr>
          <p:cNvPr id="163" name="Google Shape;163;p19"/>
          <p:cNvSpPr txBox="1">
            <a:spLocks noGrp="1"/>
          </p:cNvSpPr>
          <p:nvPr>
            <p:ph type="title"/>
          </p:nvPr>
        </p:nvSpPr>
        <p:spPr>
          <a:xfrm>
            <a:off x="3442812" y="2988101"/>
            <a:ext cx="1814100" cy="5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sz="1700">
                <a:solidFill>
                  <a:schemeClr val="dk1"/>
                </a:solidFill>
              </a:rPr>
              <a:t>2단계</a:t>
            </a:r>
            <a:endParaRPr sz="1700">
              <a:solidFill>
                <a:schemeClr val="dk1"/>
              </a:solidFill>
            </a:endParaRPr>
          </a:p>
        </p:txBody>
      </p:sp>
      <p:sp>
        <p:nvSpPr>
          <p:cNvPr id="164" name="Google Shape;164;p19"/>
          <p:cNvSpPr txBox="1">
            <a:spLocks noGrp="1"/>
          </p:cNvSpPr>
          <p:nvPr>
            <p:ph type="body" idx="1"/>
          </p:nvPr>
        </p:nvSpPr>
        <p:spPr>
          <a:xfrm>
            <a:off x="3442812" y="3374801"/>
            <a:ext cx="1814100" cy="7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sz="1200">
                <a:solidFill>
                  <a:schemeClr val="dk2"/>
                </a:solidFill>
              </a:rPr>
              <a:t>여기에 텍스트를 입력하세요 </a:t>
            </a:r>
            <a:endParaRPr sz="1200">
              <a:solidFill>
                <a:schemeClr val="dk2"/>
              </a:solidFill>
            </a:endParaRPr>
          </a:p>
          <a:p>
            <a:pPr marL="0" lvl="0" indent="0" algn="l" rtl="0">
              <a:spcBef>
                <a:spcPts val="1600"/>
              </a:spcBef>
              <a:spcAft>
                <a:spcPts val="1600"/>
              </a:spcAft>
              <a:buNone/>
            </a:pPr>
            <a:endParaRPr sz="1200">
              <a:solidFill>
                <a:schemeClr val="dk2"/>
              </a:solidFill>
            </a:endParaRPr>
          </a:p>
        </p:txBody>
      </p:sp>
      <p:cxnSp>
        <p:nvCxnSpPr>
          <p:cNvPr id="165" name="Google Shape;165;p19"/>
          <p:cNvCxnSpPr/>
          <p:nvPr/>
        </p:nvCxnSpPr>
        <p:spPr>
          <a:xfrm>
            <a:off x="6457563" y="2737467"/>
            <a:ext cx="0" cy="1384800"/>
          </a:xfrm>
          <a:prstGeom prst="straightConnector1">
            <a:avLst/>
          </a:prstGeom>
          <a:noFill/>
          <a:ln w="9525" cap="flat" cmpd="sng">
            <a:solidFill>
              <a:srgbClr val="B7B7B7"/>
            </a:solidFill>
            <a:prstDash val="solid"/>
            <a:round/>
            <a:headEnd type="none" w="med" len="med"/>
            <a:tailEnd type="none" w="med" len="med"/>
          </a:ln>
        </p:spPr>
      </p:cxnSp>
      <p:sp>
        <p:nvSpPr>
          <p:cNvPr id="166" name="Google Shape;166;p19"/>
          <p:cNvSpPr txBox="1">
            <a:spLocks noGrp="1"/>
          </p:cNvSpPr>
          <p:nvPr>
            <p:ph type="title"/>
          </p:nvPr>
        </p:nvSpPr>
        <p:spPr>
          <a:xfrm>
            <a:off x="6504637" y="2573260"/>
            <a:ext cx="1814100" cy="5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sz="1700">
                <a:solidFill>
                  <a:schemeClr val="dk1"/>
                </a:solidFill>
              </a:rPr>
              <a:t>3단계</a:t>
            </a:r>
            <a:endParaRPr sz="1700">
              <a:solidFill>
                <a:schemeClr val="dk1"/>
              </a:solidFill>
            </a:endParaRPr>
          </a:p>
        </p:txBody>
      </p:sp>
      <p:sp>
        <p:nvSpPr>
          <p:cNvPr id="167" name="Google Shape;167;p19"/>
          <p:cNvSpPr txBox="1">
            <a:spLocks noGrp="1"/>
          </p:cNvSpPr>
          <p:nvPr>
            <p:ph type="body" idx="1"/>
          </p:nvPr>
        </p:nvSpPr>
        <p:spPr>
          <a:xfrm>
            <a:off x="6504637" y="2959961"/>
            <a:ext cx="1814100" cy="7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sz="1200">
                <a:solidFill>
                  <a:schemeClr val="dk2"/>
                </a:solidFill>
              </a:rPr>
              <a:t>여기에 텍스트를 입력하세요 </a:t>
            </a:r>
            <a:endParaRPr sz="1200">
              <a:solidFill>
                <a:schemeClr val="dk2"/>
              </a:solidFill>
            </a:endParaRPr>
          </a:p>
          <a:p>
            <a:pPr marL="0" lvl="0" indent="0" algn="l" rtl="0">
              <a:spcBef>
                <a:spcPts val="1600"/>
              </a:spcBef>
              <a:spcAft>
                <a:spcPts val="1600"/>
              </a:spcAft>
              <a:buNone/>
            </a:pPr>
            <a:endParaRPr sz="1200">
              <a:solidFill>
                <a:schemeClr val="dk2"/>
              </a:solidFill>
            </a:endParaRPr>
          </a:p>
        </p:txBody>
      </p:sp>
      <p:grpSp>
        <p:nvGrpSpPr>
          <p:cNvPr id="168" name="Google Shape;168;p19"/>
          <p:cNvGrpSpPr/>
          <p:nvPr/>
        </p:nvGrpSpPr>
        <p:grpSpPr>
          <a:xfrm>
            <a:off x="929033" y="4292897"/>
            <a:ext cx="6993309" cy="2027200"/>
            <a:chOff x="929030" y="3219673"/>
            <a:chExt cx="6993309" cy="1520400"/>
          </a:xfrm>
        </p:grpSpPr>
        <p:cxnSp>
          <p:nvCxnSpPr>
            <p:cNvPr id="169" name="Google Shape;169;p19"/>
            <p:cNvCxnSpPr>
              <a:stCxn id="170" idx="6"/>
              <a:endCxn id="171" idx="2"/>
            </p:cNvCxnSpPr>
            <p:nvPr/>
          </p:nvCxnSpPr>
          <p:spPr>
            <a:xfrm>
              <a:off x="1537730" y="3979907"/>
              <a:ext cx="4864200" cy="0"/>
            </a:xfrm>
            <a:prstGeom prst="straightConnector1">
              <a:avLst/>
            </a:prstGeom>
            <a:noFill/>
            <a:ln w="19050" cap="flat" cmpd="sng">
              <a:solidFill>
                <a:schemeClr val="dk1"/>
              </a:solidFill>
              <a:prstDash val="dot"/>
              <a:round/>
              <a:headEnd type="none" w="med" len="med"/>
              <a:tailEnd type="none" w="med" len="med"/>
            </a:ln>
          </p:spPr>
        </p:cxnSp>
        <p:sp>
          <p:nvSpPr>
            <p:cNvPr id="170" name="Google Shape;170;p19"/>
            <p:cNvSpPr/>
            <p:nvPr/>
          </p:nvSpPr>
          <p:spPr>
            <a:xfrm>
              <a:off x="929030" y="3675557"/>
              <a:ext cx="608700" cy="608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9"/>
            <p:cNvSpPr/>
            <p:nvPr/>
          </p:nvSpPr>
          <p:spPr>
            <a:xfrm>
              <a:off x="3421283" y="3431305"/>
              <a:ext cx="1097100" cy="1097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9"/>
            <p:cNvSpPr/>
            <p:nvPr/>
          </p:nvSpPr>
          <p:spPr>
            <a:xfrm>
              <a:off x="6401939" y="3219673"/>
              <a:ext cx="1520400" cy="1520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Google Shape;177;p20"/>
          <p:cNvPicPr preferRelativeResize="0"/>
          <p:nvPr/>
        </p:nvPicPr>
        <p:blipFill rotWithShape="1">
          <a:blip r:embed="rId3">
            <a:alphaModFix/>
          </a:blip>
          <a:srcRect b="9477"/>
          <a:stretch/>
        </p:blipFill>
        <p:spPr>
          <a:xfrm>
            <a:off x="3" y="0"/>
            <a:ext cx="9144001" cy="6858000"/>
          </a:xfrm>
          <a:prstGeom prst="rect">
            <a:avLst/>
          </a:prstGeom>
          <a:noFill/>
          <a:ln>
            <a:noFill/>
          </a:ln>
        </p:spPr>
      </p:pic>
      <p:sp>
        <p:nvSpPr>
          <p:cNvPr id="178" name="Google Shape;178;p20"/>
          <p:cNvSpPr txBox="1">
            <a:spLocks noGrp="1"/>
          </p:cNvSpPr>
          <p:nvPr>
            <p:ph type="title"/>
          </p:nvPr>
        </p:nvSpPr>
        <p:spPr>
          <a:xfrm>
            <a:off x="729450" y="1152400"/>
            <a:ext cx="7021200" cy="398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a:t>기술:</a:t>
            </a:r>
            <a:endParaRPr/>
          </a:p>
          <a:p>
            <a:pPr marL="0" lvl="0" indent="0" algn="l" rtl="0">
              <a:spcBef>
                <a:spcPts val="0"/>
              </a:spcBef>
              <a:spcAft>
                <a:spcPts val="0"/>
              </a:spcAft>
              <a:buNone/>
            </a:pPr>
            <a:r>
              <a:rPr lang="ko"/>
              <a:t>GPS + RFID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1"/>
          <p:cNvSpPr txBox="1">
            <a:spLocks noGrp="1"/>
          </p:cNvSpPr>
          <p:nvPr>
            <p:ph type="title"/>
          </p:nvPr>
        </p:nvSpPr>
        <p:spPr>
          <a:xfrm>
            <a:off x="730000" y="1758200"/>
            <a:ext cx="3300900" cy="18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sz="2800"/>
              <a:t>수익 모델</a:t>
            </a:r>
            <a:endParaRPr sz="2800"/>
          </a:p>
        </p:txBody>
      </p:sp>
      <p:sp>
        <p:nvSpPr>
          <p:cNvPr id="184" name="Google Shape;184;p21"/>
          <p:cNvSpPr txBox="1">
            <a:spLocks noGrp="1"/>
          </p:cNvSpPr>
          <p:nvPr>
            <p:ph type="body" idx="1"/>
          </p:nvPr>
        </p:nvSpPr>
        <p:spPr>
          <a:xfrm>
            <a:off x="721225" y="3708967"/>
            <a:ext cx="3300900" cy="2130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ko" sz="1600"/>
              <a:t>여기에 텍스트를 입력하세요 여기에 텍스트를 입력하세요 여기에 텍스트를 입력하세요 여기에 텍스트를 입력하세요 </a:t>
            </a:r>
            <a:endParaRPr/>
          </a:p>
        </p:txBody>
      </p:sp>
      <p:sp>
        <p:nvSpPr>
          <p:cNvPr id="185" name="Google Shape;185;p21"/>
          <p:cNvSpPr txBox="1">
            <a:spLocks noGrp="1"/>
          </p:cNvSpPr>
          <p:nvPr>
            <p:ph type="title"/>
          </p:nvPr>
        </p:nvSpPr>
        <p:spPr>
          <a:xfrm>
            <a:off x="4337500" y="685533"/>
            <a:ext cx="3753900" cy="1282800"/>
          </a:xfrm>
          <a:prstGeom prst="rect">
            <a:avLst/>
          </a:prstGeom>
          <a:solidFill>
            <a:schemeClr val="accent5"/>
          </a:solidFill>
        </p:spPr>
        <p:txBody>
          <a:bodyPr spcFirstLastPara="1" wrap="square" lIns="91425" tIns="91425" rIns="91425" bIns="91425" anchor="ctr" anchorCtr="0">
            <a:noAutofit/>
          </a:bodyPr>
          <a:lstStyle/>
          <a:p>
            <a:pPr marL="0" lvl="0" indent="0" algn="ctr" rtl="0">
              <a:spcBef>
                <a:spcPts val="0"/>
              </a:spcBef>
              <a:spcAft>
                <a:spcPts val="0"/>
              </a:spcAft>
              <a:buNone/>
            </a:pPr>
            <a:r>
              <a:rPr lang="ko"/>
              <a:t>소비자</a:t>
            </a:r>
            <a:endParaRPr/>
          </a:p>
        </p:txBody>
      </p:sp>
      <p:cxnSp>
        <p:nvCxnSpPr>
          <p:cNvPr id="186" name="Google Shape;186;p21"/>
          <p:cNvCxnSpPr>
            <a:stCxn id="185" idx="2"/>
            <a:endCxn id="187" idx="0"/>
          </p:cNvCxnSpPr>
          <p:nvPr/>
        </p:nvCxnSpPr>
        <p:spPr>
          <a:xfrm>
            <a:off x="6214450" y="1968333"/>
            <a:ext cx="0" cy="819200"/>
          </a:xfrm>
          <a:prstGeom prst="straightConnector1">
            <a:avLst/>
          </a:prstGeom>
          <a:noFill/>
          <a:ln w="9525" cap="flat" cmpd="sng">
            <a:solidFill>
              <a:schemeClr val="dk2"/>
            </a:solidFill>
            <a:prstDash val="solid"/>
            <a:round/>
            <a:headEnd type="none" w="med" len="med"/>
            <a:tailEnd type="none" w="med" len="med"/>
          </a:ln>
        </p:spPr>
      </p:cxnSp>
      <p:sp>
        <p:nvSpPr>
          <p:cNvPr id="187" name="Google Shape;187;p21"/>
          <p:cNvSpPr txBox="1">
            <a:spLocks noGrp="1"/>
          </p:cNvSpPr>
          <p:nvPr>
            <p:ph type="title"/>
          </p:nvPr>
        </p:nvSpPr>
        <p:spPr>
          <a:xfrm>
            <a:off x="4337500" y="2787568"/>
            <a:ext cx="3753900" cy="1282800"/>
          </a:xfrm>
          <a:prstGeom prst="rect">
            <a:avLst/>
          </a:prstGeom>
          <a:solidFill>
            <a:schemeClr val="dk1"/>
          </a:solidFill>
        </p:spPr>
        <p:txBody>
          <a:bodyPr spcFirstLastPara="1" wrap="square" lIns="91425" tIns="91425" rIns="91425" bIns="91425" anchor="ctr" anchorCtr="0">
            <a:noAutofit/>
          </a:bodyPr>
          <a:lstStyle/>
          <a:p>
            <a:pPr marL="0" lvl="0" indent="0" algn="ctr" rtl="0">
              <a:spcBef>
                <a:spcPts val="0"/>
              </a:spcBef>
              <a:spcAft>
                <a:spcPts val="0"/>
              </a:spcAft>
              <a:buNone/>
            </a:pPr>
            <a:r>
              <a:rPr lang="ko"/>
              <a:t>장소</a:t>
            </a:r>
            <a:endParaRPr/>
          </a:p>
        </p:txBody>
      </p:sp>
      <p:cxnSp>
        <p:nvCxnSpPr>
          <p:cNvPr id="188" name="Google Shape;188;p21"/>
          <p:cNvCxnSpPr>
            <a:stCxn id="187" idx="2"/>
            <a:endCxn id="189" idx="0"/>
          </p:cNvCxnSpPr>
          <p:nvPr/>
        </p:nvCxnSpPr>
        <p:spPr>
          <a:xfrm>
            <a:off x="6214450" y="4070368"/>
            <a:ext cx="0" cy="819200"/>
          </a:xfrm>
          <a:prstGeom prst="straightConnector1">
            <a:avLst/>
          </a:prstGeom>
          <a:noFill/>
          <a:ln w="9525" cap="flat" cmpd="sng">
            <a:solidFill>
              <a:schemeClr val="dk2"/>
            </a:solidFill>
            <a:prstDash val="solid"/>
            <a:round/>
            <a:headEnd type="none" w="med" len="med"/>
            <a:tailEnd type="none" w="med" len="med"/>
          </a:ln>
        </p:spPr>
      </p:cxnSp>
      <p:sp>
        <p:nvSpPr>
          <p:cNvPr id="189" name="Google Shape;189;p21"/>
          <p:cNvSpPr txBox="1">
            <a:spLocks noGrp="1"/>
          </p:cNvSpPr>
          <p:nvPr>
            <p:ph type="title"/>
          </p:nvPr>
        </p:nvSpPr>
        <p:spPr>
          <a:xfrm>
            <a:off x="4337501" y="4889543"/>
            <a:ext cx="3753900" cy="1282800"/>
          </a:xfrm>
          <a:prstGeom prst="rect">
            <a:avLst/>
          </a:prstGeom>
          <a:solidFill>
            <a:schemeClr val="accent1"/>
          </a:solidFill>
        </p:spPr>
        <p:txBody>
          <a:bodyPr spcFirstLastPara="1" wrap="square" lIns="91425" tIns="91425" rIns="91425" bIns="91425" anchor="ctr" anchorCtr="0">
            <a:noAutofit/>
          </a:bodyPr>
          <a:lstStyle/>
          <a:p>
            <a:pPr marL="0" lvl="0" indent="0" algn="ctr" rtl="0">
              <a:spcBef>
                <a:spcPts val="0"/>
              </a:spcBef>
              <a:spcAft>
                <a:spcPts val="0"/>
              </a:spcAft>
              <a:buNone/>
            </a:pPr>
            <a:r>
              <a:rPr lang="ko"/>
              <a:t>예술가</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22" descr="판자길 위에 앉아 있는 청년들을 위에서 찍은 사진"/>
          <p:cNvPicPr preferRelativeResize="0"/>
          <p:nvPr/>
        </p:nvPicPr>
        <p:blipFill rotWithShape="1">
          <a:blip r:embed="rId3">
            <a:alphaModFix/>
          </a:blip>
          <a:srcRect t="8630" r="1254" b="8063"/>
          <a:stretch/>
        </p:blipFill>
        <p:spPr>
          <a:xfrm>
            <a:off x="-30675" y="1"/>
            <a:ext cx="9174677" cy="6858003"/>
          </a:xfrm>
          <a:prstGeom prst="rect">
            <a:avLst/>
          </a:prstGeom>
          <a:noFill/>
          <a:ln>
            <a:noFill/>
          </a:ln>
        </p:spPr>
      </p:pic>
      <p:sp>
        <p:nvSpPr>
          <p:cNvPr id="195" name="Google Shape;195;p22"/>
          <p:cNvSpPr txBox="1">
            <a:spLocks noGrp="1"/>
          </p:cNvSpPr>
          <p:nvPr>
            <p:ph type="title"/>
          </p:nvPr>
        </p:nvSpPr>
        <p:spPr>
          <a:xfrm>
            <a:off x="490250" y="651000"/>
            <a:ext cx="4439100" cy="545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sz="3000" b="1"/>
              <a:t>왜 지금인가?</a:t>
            </a:r>
            <a:endParaRPr sz="3000" b="1"/>
          </a:p>
          <a:p>
            <a:pPr marL="0" lvl="0" indent="0" algn="l" rtl="0">
              <a:spcBef>
                <a:spcPts val="1000"/>
              </a:spcBef>
              <a:spcAft>
                <a:spcPts val="1000"/>
              </a:spcAft>
              <a:buNone/>
            </a:pPr>
            <a:r>
              <a:rPr lang="ko" sz="3000"/>
              <a:t>여기에 텍스트를 입력하세요 여기에 텍스트를 입력하세요 여기에 텍스트를 입력하세요 </a:t>
            </a:r>
            <a:endParaRPr/>
          </a:p>
        </p:txBody>
      </p:sp>
      <p:grpSp>
        <p:nvGrpSpPr>
          <p:cNvPr id="196" name="Google Shape;196;p22"/>
          <p:cNvGrpSpPr/>
          <p:nvPr/>
        </p:nvGrpSpPr>
        <p:grpSpPr>
          <a:xfrm>
            <a:off x="5212397" y="1152695"/>
            <a:ext cx="3307407" cy="4409876"/>
            <a:chOff x="5212394" y="864520"/>
            <a:chExt cx="3307407" cy="3307407"/>
          </a:xfrm>
        </p:grpSpPr>
        <p:sp>
          <p:nvSpPr>
            <p:cNvPr id="197" name="Google Shape;197;p22"/>
            <p:cNvSpPr/>
            <p:nvPr/>
          </p:nvSpPr>
          <p:spPr>
            <a:xfrm>
              <a:off x="5212394"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5549484"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5886575"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622366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656075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6897844"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7234932"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757202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7909113"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8246201" y="86452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5212394"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5549484"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5886575" y="1201621"/>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622366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656075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6897844"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7234932"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2"/>
            <p:cNvSpPr/>
            <p:nvPr/>
          </p:nvSpPr>
          <p:spPr>
            <a:xfrm>
              <a:off x="757202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7909113"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8246201" y="120160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5212394"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2"/>
            <p:cNvSpPr/>
            <p:nvPr/>
          </p:nvSpPr>
          <p:spPr>
            <a:xfrm>
              <a:off x="5549484"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2"/>
            <p:cNvSpPr/>
            <p:nvPr/>
          </p:nvSpPr>
          <p:spPr>
            <a:xfrm>
              <a:off x="5886575"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2"/>
            <p:cNvSpPr/>
            <p:nvPr/>
          </p:nvSpPr>
          <p:spPr>
            <a:xfrm>
              <a:off x="622366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2"/>
            <p:cNvSpPr/>
            <p:nvPr/>
          </p:nvSpPr>
          <p:spPr>
            <a:xfrm>
              <a:off x="656075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2"/>
            <p:cNvSpPr/>
            <p:nvPr/>
          </p:nvSpPr>
          <p:spPr>
            <a:xfrm>
              <a:off x="6897844"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2"/>
            <p:cNvSpPr/>
            <p:nvPr/>
          </p:nvSpPr>
          <p:spPr>
            <a:xfrm>
              <a:off x="7234932"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a:off x="757202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a:off x="7909113"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8246201" y="1538700"/>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a:off x="5212394"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2"/>
            <p:cNvSpPr/>
            <p:nvPr/>
          </p:nvSpPr>
          <p:spPr>
            <a:xfrm>
              <a:off x="5549484"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2"/>
            <p:cNvSpPr/>
            <p:nvPr/>
          </p:nvSpPr>
          <p:spPr>
            <a:xfrm>
              <a:off x="5886575"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a:off x="622366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a:off x="656075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2"/>
            <p:cNvSpPr/>
            <p:nvPr/>
          </p:nvSpPr>
          <p:spPr>
            <a:xfrm>
              <a:off x="6897844"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2"/>
            <p:cNvSpPr/>
            <p:nvPr/>
          </p:nvSpPr>
          <p:spPr>
            <a:xfrm>
              <a:off x="7234932"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2"/>
            <p:cNvSpPr/>
            <p:nvPr/>
          </p:nvSpPr>
          <p:spPr>
            <a:xfrm>
              <a:off x="757202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2"/>
            <p:cNvSpPr/>
            <p:nvPr/>
          </p:nvSpPr>
          <p:spPr>
            <a:xfrm>
              <a:off x="7909113"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8246201" y="187578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a:off x="5212394"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2"/>
            <p:cNvSpPr/>
            <p:nvPr/>
          </p:nvSpPr>
          <p:spPr>
            <a:xfrm>
              <a:off x="5549484"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2"/>
            <p:cNvSpPr/>
            <p:nvPr/>
          </p:nvSpPr>
          <p:spPr>
            <a:xfrm>
              <a:off x="5886575"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2"/>
            <p:cNvSpPr/>
            <p:nvPr/>
          </p:nvSpPr>
          <p:spPr>
            <a:xfrm>
              <a:off x="622366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2"/>
            <p:cNvSpPr/>
            <p:nvPr/>
          </p:nvSpPr>
          <p:spPr>
            <a:xfrm>
              <a:off x="656075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2"/>
            <p:cNvSpPr/>
            <p:nvPr/>
          </p:nvSpPr>
          <p:spPr>
            <a:xfrm>
              <a:off x="6897844"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2"/>
            <p:cNvSpPr/>
            <p:nvPr/>
          </p:nvSpPr>
          <p:spPr>
            <a:xfrm>
              <a:off x="7234932"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2"/>
            <p:cNvSpPr/>
            <p:nvPr/>
          </p:nvSpPr>
          <p:spPr>
            <a:xfrm>
              <a:off x="757202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a:off x="7909113"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a:off x="8246201" y="2212878"/>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2"/>
            <p:cNvSpPr/>
            <p:nvPr/>
          </p:nvSpPr>
          <p:spPr>
            <a:xfrm>
              <a:off x="5212394"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2"/>
            <p:cNvSpPr/>
            <p:nvPr/>
          </p:nvSpPr>
          <p:spPr>
            <a:xfrm>
              <a:off x="5549484"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2"/>
            <p:cNvSpPr/>
            <p:nvPr/>
          </p:nvSpPr>
          <p:spPr>
            <a:xfrm>
              <a:off x="5886575"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2"/>
            <p:cNvSpPr/>
            <p:nvPr/>
          </p:nvSpPr>
          <p:spPr>
            <a:xfrm>
              <a:off x="622366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2"/>
            <p:cNvSpPr/>
            <p:nvPr/>
          </p:nvSpPr>
          <p:spPr>
            <a:xfrm>
              <a:off x="656075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2"/>
            <p:cNvSpPr/>
            <p:nvPr/>
          </p:nvSpPr>
          <p:spPr>
            <a:xfrm>
              <a:off x="6897844"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2"/>
            <p:cNvSpPr/>
            <p:nvPr/>
          </p:nvSpPr>
          <p:spPr>
            <a:xfrm>
              <a:off x="7234932"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2"/>
            <p:cNvSpPr/>
            <p:nvPr/>
          </p:nvSpPr>
          <p:spPr>
            <a:xfrm>
              <a:off x="757202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2"/>
            <p:cNvSpPr/>
            <p:nvPr/>
          </p:nvSpPr>
          <p:spPr>
            <a:xfrm>
              <a:off x="7909113"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2"/>
            <p:cNvSpPr/>
            <p:nvPr/>
          </p:nvSpPr>
          <p:spPr>
            <a:xfrm>
              <a:off x="8246201" y="2549969"/>
              <a:ext cx="273600" cy="27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2"/>
            <p:cNvSpPr/>
            <p:nvPr/>
          </p:nvSpPr>
          <p:spPr>
            <a:xfrm>
              <a:off x="5212394"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p:nvPr/>
          </p:nvSpPr>
          <p:spPr>
            <a:xfrm>
              <a:off x="5549484"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2"/>
            <p:cNvSpPr/>
            <p:nvPr/>
          </p:nvSpPr>
          <p:spPr>
            <a:xfrm>
              <a:off x="5886575"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2"/>
            <p:cNvSpPr/>
            <p:nvPr/>
          </p:nvSpPr>
          <p:spPr>
            <a:xfrm>
              <a:off x="622366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2"/>
            <p:cNvSpPr/>
            <p:nvPr/>
          </p:nvSpPr>
          <p:spPr>
            <a:xfrm>
              <a:off x="656075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2"/>
            <p:cNvSpPr/>
            <p:nvPr/>
          </p:nvSpPr>
          <p:spPr>
            <a:xfrm>
              <a:off x="6897844"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2"/>
            <p:cNvSpPr/>
            <p:nvPr/>
          </p:nvSpPr>
          <p:spPr>
            <a:xfrm>
              <a:off x="7234932"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a:off x="757202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a:off x="7909113"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a:off x="8246201" y="288705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p:nvPr/>
          </p:nvSpPr>
          <p:spPr>
            <a:xfrm>
              <a:off x="5212394"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p:nvPr/>
          </p:nvSpPr>
          <p:spPr>
            <a:xfrm>
              <a:off x="5549484"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a:off x="5886575"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2"/>
            <p:cNvSpPr/>
            <p:nvPr/>
          </p:nvSpPr>
          <p:spPr>
            <a:xfrm>
              <a:off x="622366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2"/>
            <p:cNvSpPr/>
            <p:nvPr/>
          </p:nvSpPr>
          <p:spPr>
            <a:xfrm>
              <a:off x="656075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p:nvPr/>
          </p:nvSpPr>
          <p:spPr>
            <a:xfrm>
              <a:off x="6897844"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2"/>
            <p:cNvSpPr/>
            <p:nvPr/>
          </p:nvSpPr>
          <p:spPr>
            <a:xfrm>
              <a:off x="7234932"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2"/>
            <p:cNvSpPr/>
            <p:nvPr/>
          </p:nvSpPr>
          <p:spPr>
            <a:xfrm>
              <a:off x="757202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2"/>
            <p:cNvSpPr/>
            <p:nvPr/>
          </p:nvSpPr>
          <p:spPr>
            <a:xfrm>
              <a:off x="7909113"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2"/>
            <p:cNvSpPr/>
            <p:nvPr/>
          </p:nvSpPr>
          <p:spPr>
            <a:xfrm>
              <a:off x="8246201" y="322414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5212394"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5549484"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2"/>
            <p:cNvSpPr/>
            <p:nvPr/>
          </p:nvSpPr>
          <p:spPr>
            <a:xfrm>
              <a:off x="5886575"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a:off x="622366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a:off x="656075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6897844"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7234932"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757202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p:nvPr/>
          </p:nvSpPr>
          <p:spPr>
            <a:xfrm>
              <a:off x="7909113"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2"/>
            <p:cNvSpPr/>
            <p:nvPr/>
          </p:nvSpPr>
          <p:spPr>
            <a:xfrm>
              <a:off x="8246201" y="3561238"/>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5212394"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5549484"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5886575"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a:off x="622366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656075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6897844"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7234932"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757202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7909113"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8246201" y="3898327"/>
              <a:ext cx="273600" cy="2736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a:xfrm>
            <a:off x="765545" y="1000217"/>
            <a:ext cx="858719" cy="576000"/>
          </a:xfrm>
        </p:spPr>
        <p:txBody>
          <a:bodyPr anchor="ctr"/>
          <a:lstStyle/>
          <a:p>
            <a:r>
              <a:rPr lang="ko-KR" altLang="en-US" dirty="0" smtClean="0">
                <a:latin typeface="굴림체" pitchFamily="49" charset="-127"/>
                <a:ea typeface="굴림체" pitchFamily="49" charset="-127"/>
              </a:rPr>
              <a:t>목차</a:t>
            </a:r>
            <a:endParaRPr lang="ko-KR" altLang="en-US" dirty="0">
              <a:latin typeface="굴림체" pitchFamily="49" charset="-127"/>
              <a:ea typeface="굴림체" pitchFamily="49" charset="-127"/>
            </a:endParaRPr>
          </a:p>
        </p:txBody>
      </p:sp>
      <p:sp>
        <p:nvSpPr>
          <p:cNvPr id="5" name="텍스트 개체 틀 4"/>
          <p:cNvSpPr>
            <a:spLocks noGrp="1"/>
          </p:cNvSpPr>
          <p:nvPr>
            <p:ph type="body" idx="4294967295"/>
          </p:nvPr>
        </p:nvSpPr>
        <p:spPr>
          <a:xfrm>
            <a:off x="1899319" y="918913"/>
            <a:ext cx="6763418" cy="5542046"/>
          </a:xfrm>
        </p:spPr>
        <p:txBody>
          <a:bodyPr/>
          <a:lstStyle/>
          <a:p>
            <a:pPr marL="146050" indent="0">
              <a:lnSpc>
                <a:spcPct val="120000"/>
              </a:lnSpc>
              <a:buNone/>
            </a:pPr>
            <a:r>
              <a:rPr lang="en-US" altLang="ko-KR" sz="1600" b="1" dirty="0">
                <a:latin typeface="굴림체" pitchFamily="49" charset="-127"/>
                <a:ea typeface="굴림체" pitchFamily="49" charset="-127"/>
              </a:rPr>
              <a:t>1. </a:t>
            </a:r>
            <a:r>
              <a:rPr lang="ko-KR" altLang="en-US" sz="1600" b="1" dirty="0">
                <a:latin typeface="굴림체" pitchFamily="49" charset="-127"/>
                <a:ea typeface="굴림체" pitchFamily="49" charset="-127"/>
              </a:rPr>
              <a:t>서론</a:t>
            </a:r>
          </a:p>
          <a:p>
            <a:pPr marL="146050" indent="0">
              <a:lnSpc>
                <a:spcPct val="120000"/>
              </a:lnSpc>
              <a:buNone/>
            </a:pPr>
            <a:r>
              <a:rPr lang="en-US" altLang="ko-KR" dirty="0" smtClean="0">
                <a:latin typeface="굴림체" pitchFamily="49" charset="-127"/>
                <a:ea typeface="굴림체" pitchFamily="49" charset="-127"/>
              </a:rPr>
              <a:t>   1.1 </a:t>
            </a:r>
            <a:r>
              <a:rPr lang="ko-KR" altLang="en-US" dirty="0">
                <a:latin typeface="굴림체" pitchFamily="49" charset="-127"/>
                <a:ea typeface="굴림체" pitchFamily="49" charset="-127"/>
              </a:rPr>
              <a:t>연구의 배경 및 필요성</a:t>
            </a:r>
          </a:p>
          <a:p>
            <a:pPr marL="146050" indent="0">
              <a:lnSpc>
                <a:spcPct val="120000"/>
              </a:lnSpc>
              <a:buNone/>
            </a:pPr>
            <a:r>
              <a:rPr lang="en-US" altLang="ko-KR" dirty="0" smtClean="0">
                <a:latin typeface="굴림체" pitchFamily="49" charset="-127"/>
                <a:ea typeface="굴림체" pitchFamily="49" charset="-127"/>
              </a:rPr>
              <a:t>   1.2 </a:t>
            </a:r>
            <a:r>
              <a:rPr lang="ko-KR" altLang="en-US" dirty="0">
                <a:latin typeface="굴림체" pitchFamily="49" charset="-127"/>
                <a:ea typeface="굴림체" pitchFamily="49" charset="-127"/>
              </a:rPr>
              <a:t>연구의 목적</a:t>
            </a:r>
          </a:p>
          <a:p>
            <a:pPr marL="146050" indent="0">
              <a:lnSpc>
                <a:spcPct val="120000"/>
              </a:lnSpc>
              <a:buNone/>
            </a:pPr>
            <a:r>
              <a:rPr lang="en-US" altLang="ko-KR" dirty="0" smtClean="0">
                <a:latin typeface="굴림체" pitchFamily="49" charset="-127"/>
                <a:ea typeface="굴림체" pitchFamily="49" charset="-127"/>
              </a:rPr>
              <a:t>   1.3 </a:t>
            </a:r>
            <a:r>
              <a:rPr lang="ko-KR" altLang="en-US" dirty="0">
                <a:latin typeface="굴림체" pitchFamily="49" charset="-127"/>
                <a:ea typeface="굴림체" pitchFamily="49" charset="-127"/>
              </a:rPr>
              <a:t>연구 문제 및 가설</a:t>
            </a:r>
          </a:p>
          <a:p>
            <a:pPr marL="146050" indent="0">
              <a:lnSpc>
                <a:spcPct val="120000"/>
              </a:lnSpc>
              <a:buNone/>
            </a:pPr>
            <a:endParaRPr lang="ko-KR" altLang="en-US" sz="800" dirty="0">
              <a:latin typeface="굴림체" pitchFamily="49" charset="-127"/>
              <a:ea typeface="굴림체" pitchFamily="49" charset="-127"/>
            </a:endParaRPr>
          </a:p>
          <a:p>
            <a:pPr marL="146050" indent="0">
              <a:lnSpc>
                <a:spcPct val="120000"/>
              </a:lnSpc>
              <a:buNone/>
            </a:pPr>
            <a:r>
              <a:rPr lang="en-US" altLang="ko-KR" sz="1600" b="1" dirty="0">
                <a:latin typeface="굴림체" pitchFamily="49" charset="-127"/>
                <a:ea typeface="굴림체" pitchFamily="49" charset="-127"/>
              </a:rPr>
              <a:t>2. </a:t>
            </a:r>
            <a:r>
              <a:rPr lang="ko-KR" altLang="en-US" sz="1600" b="1" dirty="0">
                <a:latin typeface="굴림체" pitchFamily="49" charset="-127"/>
                <a:ea typeface="굴림체" pitchFamily="49" charset="-127"/>
              </a:rPr>
              <a:t>이론적 배경 및 선행 연구</a:t>
            </a:r>
          </a:p>
          <a:p>
            <a:pPr marL="146050" indent="0">
              <a:lnSpc>
                <a:spcPct val="120000"/>
              </a:lnSpc>
              <a:buNone/>
            </a:pPr>
            <a:endParaRPr lang="ko-KR" altLang="en-US" sz="800" dirty="0">
              <a:latin typeface="굴림체" pitchFamily="49" charset="-127"/>
              <a:ea typeface="굴림체" pitchFamily="49" charset="-127"/>
            </a:endParaRPr>
          </a:p>
          <a:p>
            <a:pPr marL="146050" indent="0">
              <a:lnSpc>
                <a:spcPct val="120000"/>
              </a:lnSpc>
              <a:buNone/>
            </a:pPr>
            <a:r>
              <a:rPr lang="en-US" altLang="ko-KR" sz="1600" b="1" dirty="0">
                <a:latin typeface="굴림체" pitchFamily="49" charset="-127"/>
                <a:ea typeface="굴림체" pitchFamily="49" charset="-127"/>
              </a:rPr>
              <a:t>3. </a:t>
            </a:r>
            <a:r>
              <a:rPr lang="ko-KR" altLang="en-US" sz="1600" b="1" dirty="0">
                <a:latin typeface="굴림체" pitchFamily="49" charset="-127"/>
                <a:ea typeface="굴림체" pitchFamily="49" charset="-127"/>
              </a:rPr>
              <a:t>연구 </a:t>
            </a:r>
            <a:r>
              <a:rPr lang="ko-KR" altLang="en-US" sz="1600" b="1" dirty="0" smtClean="0">
                <a:latin typeface="굴림체" pitchFamily="49" charset="-127"/>
                <a:ea typeface="굴림체" pitchFamily="49" charset="-127"/>
              </a:rPr>
              <a:t>절차</a:t>
            </a:r>
            <a:endParaRPr lang="en-US" altLang="ko-KR" sz="1600" b="1" dirty="0" smtClean="0">
              <a:latin typeface="굴림체" pitchFamily="49" charset="-127"/>
              <a:ea typeface="굴림체" pitchFamily="49" charset="-127"/>
            </a:endParaRPr>
          </a:p>
          <a:p>
            <a:pPr marL="146050" indent="0">
              <a:lnSpc>
                <a:spcPct val="120000"/>
              </a:lnSpc>
              <a:buNone/>
            </a:pPr>
            <a:endParaRPr lang="ko-KR" altLang="en-US" sz="800" dirty="0">
              <a:latin typeface="굴림체" pitchFamily="49" charset="-127"/>
              <a:ea typeface="굴림체" pitchFamily="49" charset="-127"/>
            </a:endParaRPr>
          </a:p>
          <a:p>
            <a:pPr marL="146050" indent="0">
              <a:lnSpc>
                <a:spcPct val="120000"/>
              </a:lnSpc>
              <a:buNone/>
            </a:pPr>
            <a:r>
              <a:rPr lang="en-US" altLang="ko-KR" sz="1600" b="1" dirty="0">
                <a:latin typeface="굴림체" pitchFamily="49" charset="-127"/>
                <a:ea typeface="굴림체" pitchFamily="49" charset="-127"/>
              </a:rPr>
              <a:t>4. </a:t>
            </a:r>
            <a:r>
              <a:rPr lang="ko-KR" altLang="en-US" sz="1600" b="1" dirty="0">
                <a:latin typeface="굴림체" pitchFamily="49" charset="-127"/>
                <a:ea typeface="굴림체" pitchFamily="49" charset="-127"/>
              </a:rPr>
              <a:t>자료 수집</a:t>
            </a:r>
          </a:p>
          <a:p>
            <a:pPr marL="146050" indent="0">
              <a:lnSpc>
                <a:spcPct val="120000"/>
              </a:lnSpc>
              <a:buNone/>
            </a:pPr>
            <a:r>
              <a:rPr lang="en-US" altLang="ko-KR" dirty="0" smtClean="0">
                <a:latin typeface="굴림체" pitchFamily="49" charset="-127"/>
                <a:ea typeface="굴림체" pitchFamily="49" charset="-127"/>
              </a:rPr>
              <a:t>   4.1 </a:t>
            </a:r>
            <a:r>
              <a:rPr lang="ko-KR" altLang="en-US" dirty="0">
                <a:latin typeface="굴림체" pitchFamily="49" charset="-127"/>
                <a:ea typeface="굴림체" pitchFamily="49" charset="-127"/>
              </a:rPr>
              <a:t>출처 및 변수 종류</a:t>
            </a:r>
          </a:p>
          <a:p>
            <a:pPr marL="146050" indent="0">
              <a:lnSpc>
                <a:spcPct val="120000"/>
              </a:lnSpc>
              <a:buNone/>
            </a:pPr>
            <a:r>
              <a:rPr lang="en-US" altLang="ko-KR" dirty="0" smtClean="0">
                <a:latin typeface="굴림체" pitchFamily="49" charset="-127"/>
                <a:ea typeface="굴림체" pitchFamily="49" charset="-127"/>
              </a:rPr>
              <a:t>   4.2 </a:t>
            </a:r>
            <a:r>
              <a:rPr lang="ko-KR" altLang="en-US" dirty="0">
                <a:latin typeface="굴림체" pitchFamily="49" charset="-127"/>
                <a:ea typeface="굴림체" pitchFamily="49" charset="-127"/>
              </a:rPr>
              <a:t>변수 정의</a:t>
            </a:r>
          </a:p>
          <a:p>
            <a:pPr marL="146050" indent="0">
              <a:lnSpc>
                <a:spcPct val="120000"/>
              </a:lnSpc>
              <a:buNone/>
            </a:pPr>
            <a:endParaRPr lang="ko-KR" altLang="en-US" sz="800" dirty="0">
              <a:latin typeface="굴림체" pitchFamily="49" charset="-127"/>
              <a:ea typeface="굴림체" pitchFamily="49" charset="-127"/>
            </a:endParaRPr>
          </a:p>
          <a:p>
            <a:pPr marL="146050" indent="0">
              <a:lnSpc>
                <a:spcPct val="120000"/>
              </a:lnSpc>
              <a:buNone/>
            </a:pPr>
            <a:r>
              <a:rPr lang="en-US" altLang="ko-KR" sz="1600" b="1" dirty="0">
                <a:latin typeface="굴림체" pitchFamily="49" charset="-127"/>
                <a:ea typeface="굴림체" pitchFamily="49" charset="-127"/>
              </a:rPr>
              <a:t>5. </a:t>
            </a:r>
            <a:r>
              <a:rPr lang="ko-KR" altLang="en-US" sz="1600" b="1" dirty="0">
                <a:latin typeface="굴림체" pitchFamily="49" charset="-127"/>
                <a:ea typeface="굴림체" pitchFamily="49" charset="-127"/>
              </a:rPr>
              <a:t>연구 결과</a:t>
            </a:r>
          </a:p>
          <a:p>
            <a:pPr marL="146050" indent="0">
              <a:lnSpc>
                <a:spcPct val="120000"/>
              </a:lnSpc>
              <a:buNone/>
            </a:pPr>
            <a:r>
              <a:rPr lang="en-US" altLang="ko-KR" dirty="0" smtClean="0">
                <a:latin typeface="굴림체" pitchFamily="49" charset="-127"/>
                <a:ea typeface="굴림체" pitchFamily="49" charset="-127"/>
              </a:rPr>
              <a:t>   5.1 </a:t>
            </a:r>
            <a:r>
              <a:rPr lang="ko-KR" altLang="en-US" dirty="0">
                <a:latin typeface="굴림체" pitchFamily="49" charset="-127"/>
                <a:ea typeface="굴림체" pitchFamily="49" charset="-127"/>
              </a:rPr>
              <a:t>분석 결과</a:t>
            </a:r>
          </a:p>
          <a:p>
            <a:pPr marL="146050" indent="0">
              <a:lnSpc>
                <a:spcPct val="120000"/>
              </a:lnSpc>
              <a:buNone/>
            </a:pPr>
            <a:r>
              <a:rPr lang="en-US" altLang="ko-KR" dirty="0" smtClean="0">
                <a:latin typeface="굴림체" pitchFamily="49" charset="-127"/>
                <a:ea typeface="굴림체" pitchFamily="49" charset="-127"/>
              </a:rPr>
              <a:t>   5.2 </a:t>
            </a:r>
            <a:r>
              <a:rPr lang="ko-KR" altLang="en-US" dirty="0">
                <a:latin typeface="굴림체" pitchFamily="49" charset="-127"/>
                <a:ea typeface="굴림체" pitchFamily="49" charset="-127"/>
              </a:rPr>
              <a:t>회귀 결과 </a:t>
            </a:r>
          </a:p>
          <a:p>
            <a:pPr marL="146050" indent="0">
              <a:lnSpc>
                <a:spcPct val="120000"/>
              </a:lnSpc>
              <a:buNone/>
            </a:pPr>
            <a:r>
              <a:rPr lang="en-US" altLang="ko-KR" dirty="0" smtClean="0">
                <a:latin typeface="굴림체" pitchFamily="49" charset="-127"/>
                <a:ea typeface="굴림체" pitchFamily="49" charset="-127"/>
              </a:rPr>
              <a:t>   5.3 </a:t>
            </a:r>
            <a:r>
              <a:rPr lang="ko-KR" altLang="en-US" dirty="0">
                <a:latin typeface="굴림체" pitchFamily="49" charset="-127"/>
                <a:ea typeface="굴림체" pitchFamily="49" charset="-127"/>
              </a:rPr>
              <a:t>예측 결과</a:t>
            </a:r>
          </a:p>
          <a:p>
            <a:pPr marL="146050" indent="0">
              <a:lnSpc>
                <a:spcPct val="120000"/>
              </a:lnSpc>
              <a:buNone/>
            </a:pPr>
            <a:endParaRPr lang="ko-KR" altLang="en-US" sz="800" dirty="0">
              <a:latin typeface="굴림체" pitchFamily="49" charset="-127"/>
              <a:ea typeface="굴림체" pitchFamily="49" charset="-127"/>
            </a:endParaRPr>
          </a:p>
          <a:p>
            <a:pPr marL="146050" indent="0">
              <a:lnSpc>
                <a:spcPct val="120000"/>
              </a:lnSpc>
              <a:buNone/>
            </a:pPr>
            <a:r>
              <a:rPr lang="en-US" altLang="ko-KR" sz="1600" b="1" dirty="0">
                <a:latin typeface="굴림체" pitchFamily="49" charset="-127"/>
                <a:ea typeface="굴림체" pitchFamily="49" charset="-127"/>
              </a:rPr>
              <a:t>6. </a:t>
            </a:r>
            <a:r>
              <a:rPr lang="ko-KR" altLang="en-US" sz="1600" b="1" dirty="0">
                <a:latin typeface="굴림체" pitchFamily="49" charset="-127"/>
                <a:ea typeface="굴림체" pitchFamily="49" charset="-127"/>
              </a:rPr>
              <a:t>결론 및 한계점</a:t>
            </a:r>
          </a:p>
          <a:p>
            <a:pPr marL="146050" indent="0">
              <a:lnSpc>
                <a:spcPct val="120000"/>
              </a:lnSpc>
              <a:buNone/>
            </a:pPr>
            <a:r>
              <a:rPr lang="en-US" altLang="ko-KR" dirty="0" smtClean="0">
                <a:latin typeface="굴림체" pitchFamily="49" charset="-127"/>
                <a:ea typeface="굴림체" pitchFamily="49" charset="-127"/>
              </a:rPr>
              <a:t>   6.1 </a:t>
            </a:r>
            <a:r>
              <a:rPr lang="ko-KR" altLang="en-US" dirty="0">
                <a:latin typeface="굴림체" pitchFamily="49" charset="-127"/>
                <a:ea typeface="굴림체" pitchFamily="49" charset="-127"/>
              </a:rPr>
              <a:t>연구의 시사점과 제언 </a:t>
            </a:r>
          </a:p>
          <a:p>
            <a:pPr marL="146050" indent="0">
              <a:lnSpc>
                <a:spcPct val="120000"/>
              </a:lnSpc>
              <a:buNone/>
            </a:pPr>
            <a:r>
              <a:rPr lang="en-US" altLang="ko-KR" dirty="0" smtClean="0">
                <a:latin typeface="굴림체" pitchFamily="49" charset="-127"/>
                <a:ea typeface="굴림체" pitchFamily="49" charset="-127"/>
              </a:rPr>
              <a:t>   6.2 </a:t>
            </a:r>
            <a:r>
              <a:rPr lang="ko-KR" altLang="en-US" dirty="0">
                <a:latin typeface="굴림체" pitchFamily="49" charset="-127"/>
                <a:ea typeface="굴림체" pitchFamily="49" charset="-127"/>
              </a:rPr>
              <a:t>연구의 한계점</a:t>
            </a:r>
          </a:p>
          <a:p>
            <a:pPr marL="146050" indent="0">
              <a:lnSpc>
                <a:spcPct val="120000"/>
              </a:lnSpc>
              <a:buNone/>
            </a:pPr>
            <a:endParaRPr lang="ko-KR" altLang="en-US" dirty="0">
              <a:latin typeface="굴림체" pitchFamily="49" charset="-127"/>
              <a:ea typeface="굴림체" pitchFamily="49" charset="-127"/>
            </a:endParaRPr>
          </a:p>
          <a:p>
            <a:pPr marL="146050" indent="0">
              <a:lnSpc>
                <a:spcPct val="120000"/>
              </a:lnSpc>
              <a:buNone/>
            </a:pPr>
            <a:r>
              <a:rPr lang="en-US" altLang="ko-KR" dirty="0">
                <a:latin typeface="굴림체" pitchFamily="49" charset="-127"/>
                <a:ea typeface="굴림체" pitchFamily="49" charset="-127"/>
              </a:rPr>
              <a:t>&lt;</a:t>
            </a:r>
            <a:r>
              <a:rPr lang="ko-KR" altLang="en-US" dirty="0">
                <a:latin typeface="굴림체" pitchFamily="49" charset="-127"/>
                <a:ea typeface="굴림체" pitchFamily="49" charset="-127"/>
              </a:rPr>
              <a:t>참고문헌</a:t>
            </a:r>
            <a:r>
              <a:rPr lang="en-US" altLang="ko-KR" dirty="0" smtClean="0">
                <a:latin typeface="굴림체" pitchFamily="49" charset="-127"/>
                <a:ea typeface="굴림체" pitchFamily="49" charset="-127"/>
              </a:rPr>
              <a:t>&gt;</a:t>
            </a:r>
            <a:endParaRPr lang="en-US" altLang="ko-KR" dirty="0">
              <a:latin typeface="굴림체" pitchFamily="49" charset="-127"/>
              <a:ea typeface="굴림체" pitchFamily="49" charset="-127"/>
            </a:endParaRPr>
          </a:p>
        </p:txBody>
      </p:sp>
    </p:spTree>
    <p:extLst>
      <p:ext uri="{BB962C8B-B14F-4D97-AF65-F5344CB8AC3E}">
        <p14:creationId xmlns:p14="http://schemas.microsoft.com/office/powerpoint/2010/main" val="29964829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a:xfrm>
            <a:off x="729450" y="855800"/>
            <a:ext cx="7688700" cy="713600"/>
          </a:xfrm>
        </p:spPr>
        <p:txBody>
          <a:bodyPr/>
          <a:lstStyle/>
          <a:p>
            <a:r>
              <a:rPr lang="en-US" altLang="ko-KR" dirty="0" smtClean="0"/>
              <a:t>1.1 </a:t>
            </a:r>
            <a:r>
              <a:rPr lang="ko-KR" altLang="en-US" dirty="0"/>
              <a:t>연구의 배경 및 필요성</a:t>
            </a:r>
          </a:p>
        </p:txBody>
      </p:sp>
      <p:sp>
        <p:nvSpPr>
          <p:cNvPr id="6" name="제목 2"/>
          <p:cNvSpPr txBox="1">
            <a:spLocks/>
          </p:cNvSpPr>
          <p:nvPr/>
        </p:nvSpPr>
        <p:spPr>
          <a:xfrm>
            <a:off x="0" y="0"/>
            <a:ext cx="7688700" cy="6256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n-US" altLang="ko-KR" sz="2000" dirty="0" smtClean="0"/>
              <a:t>  1. </a:t>
            </a:r>
            <a:r>
              <a:rPr lang="ko-KR" altLang="en-US" sz="2000" dirty="0" smtClean="0"/>
              <a:t>서론</a:t>
            </a:r>
            <a:endParaRPr lang="ko-KR" altLang="en-US" sz="2000" dirty="0"/>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510" y="1756607"/>
            <a:ext cx="7758981" cy="3573379"/>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92509" y="5515160"/>
            <a:ext cx="7758981" cy="548756"/>
          </a:xfrm>
          <a:prstGeom prst="roundRect">
            <a:avLst/>
          </a:prstGeom>
          <a:solidFill>
            <a:schemeClr val="accent3"/>
          </a:solidFill>
          <a:ln w="38100">
            <a:solidFill>
              <a:schemeClr val="accent3"/>
            </a:solidFill>
          </a:ln>
        </p:spPr>
        <p:txBody>
          <a:bodyPr wrap="square" rtlCol="0" anchor="ctr">
            <a:noAutofit/>
          </a:bodyPr>
          <a:lstStyle/>
          <a:p>
            <a:pPr algn="ctr"/>
            <a:r>
              <a:rPr lang="ko-KR" altLang="en-US" sz="2000" b="1" dirty="0" smtClean="0">
                <a:solidFill>
                  <a:schemeClr val="bg1"/>
                </a:solidFill>
                <a:effectLst>
                  <a:outerShdw blurRad="38100" dist="38100" dir="2700000" algn="tl">
                    <a:srgbClr val="000000">
                      <a:alpha val="43137"/>
                    </a:srgbClr>
                  </a:outerShdw>
                </a:effectLst>
                <a:latin typeface="굴림체" pitchFamily="49" charset="-127"/>
                <a:ea typeface="굴림체" pitchFamily="49" charset="-127"/>
              </a:rPr>
              <a:t>한국 영화의 국제적 위상 확대 </a:t>
            </a:r>
            <a:endParaRPr lang="ko-KR" altLang="en-US" sz="2000" b="1" dirty="0">
              <a:solidFill>
                <a:schemeClr val="bg1"/>
              </a:solidFill>
              <a:effectLst>
                <a:outerShdw blurRad="38100" dist="38100" dir="2700000" algn="tl">
                  <a:srgbClr val="000000">
                    <a:alpha val="43137"/>
                  </a:srgbClr>
                </a:outerShdw>
              </a:effectLst>
              <a:latin typeface="굴림체" pitchFamily="49" charset="-127"/>
              <a:ea typeface="굴림체" pitchFamily="49" charset="-127"/>
            </a:endParaRPr>
          </a:p>
        </p:txBody>
      </p:sp>
    </p:spTree>
    <p:extLst>
      <p:ext uri="{BB962C8B-B14F-4D97-AF65-F5344CB8AC3E}">
        <p14:creationId xmlns:p14="http://schemas.microsoft.com/office/powerpoint/2010/main" val="3779505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a:xfrm>
            <a:off x="729450" y="855800"/>
            <a:ext cx="7688700" cy="713600"/>
          </a:xfrm>
        </p:spPr>
        <p:txBody>
          <a:bodyPr/>
          <a:lstStyle/>
          <a:p>
            <a:r>
              <a:rPr lang="en-US" altLang="ko-KR" dirty="0" smtClean="0"/>
              <a:t>1.1 </a:t>
            </a:r>
            <a:r>
              <a:rPr lang="ko-KR" altLang="en-US" dirty="0"/>
              <a:t>연구의 배경 및 필요성</a:t>
            </a:r>
          </a:p>
        </p:txBody>
      </p:sp>
      <p:sp>
        <p:nvSpPr>
          <p:cNvPr id="6" name="제목 2"/>
          <p:cNvSpPr txBox="1">
            <a:spLocks/>
          </p:cNvSpPr>
          <p:nvPr/>
        </p:nvSpPr>
        <p:spPr>
          <a:xfrm>
            <a:off x="0" y="0"/>
            <a:ext cx="7688700" cy="6256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n-US" altLang="ko-KR" sz="2000" dirty="0" smtClean="0"/>
              <a:t>  1. </a:t>
            </a:r>
            <a:r>
              <a:rPr lang="ko-KR" altLang="en-US" sz="2000" dirty="0" smtClean="0"/>
              <a:t>서론</a:t>
            </a:r>
            <a:endParaRPr lang="ko-KR" altLang="en-US" sz="2000" dirty="0"/>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6109" y="1754687"/>
            <a:ext cx="7051782" cy="4610488"/>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직사각형 7"/>
          <p:cNvSpPr/>
          <p:nvPr/>
        </p:nvSpPr>
        <p:spPr>
          <a:xfrm>
            <a:off x="3934964" y="6365175"/>
            <a:ext cx="4162927" cy="338554"/>
          </a:xfrm>
          <a:prstGeom prst="rect">
            <a:avLst/>
          </a:prstGeom>
        </p:spPr>
        <p:txBody>
          <a:bodyPr wrap="square">
            <a:spAutoFit/>
          </a:bodyPr>
          <a:lstStyle/>
          <a:p>
            <a:pPr marL="0" indent="0">
              <a:lnSpc>
                <a:spcPct val="160000"/>
              </a:lnSpc>
              <a:buNone/>
            </a:pPr>
            <a:r>
              <a:rPr lang="en-US" altLang="ko-KR" sz="1000" dirty="0">
                <a:latin typeface="굴림체" pitchFamily="49" charset="-127"/>
                <a:ea typeface="굴림체" pitchFamily="49" charset="-127"/>
              </a:rPr>
              <a:t>2018</a:t>
            </a:r>
            <a:r>
              <a:rPr lang="ko-KR" altLang="en-US" sz="1000" dirty="0">
                <a:latin typeface="굴림체" pitchFamily="49" charset="-127"/>
                <a:ea typeface="굴림체" pitchFamily="49" charset="-127"/>
              </a:rPr>
              <a:t>년 한국 영화산업 결산 </a:t>
            </a:r>
            <a:r>
              <a:rPr lang="en-US" altLang="ko-KR" sz="1000" dirty="0" smtClean="0">
                <a:latin typeface="굴림체" pitchFamily="49" charset="-127"/>
                <a:ea typeface="굴림체" pitchFamily="49" charset="-127"/>
              </a:rPr>
              <a:t>(</a:t>
            </a:r>
            <a:r>
              <a:rPr lang="ko-KR" altLang="en-US" sz="1000" dirty="0" smtClean="0">
                <a:latin typeface="굴림체" pitchFamily="49" charset="-127"/>
                <a:ea typeface="굴림체" pitchFamily="49" charset="-127"/>
              </a:rPr>
              <a:t>영화진흥위원회 영화정책연구원</a:t>
            </a:r>
            <a:r>
              <a:rPr lang="en-US" altLang="ko-KR" sz="1000" dirty="0" smtClean="0">
                <a:latin typeface="굴림체" pitchFamily="49" charset="-127"/>
                <a:ea typeface="굴림체" pitchFamily="49" charset="-127"/>
              </a:rPr>
              <a:t>, 2018)</a:t>
            </a:r>
            <a:endParaRPr lang="ko-KR" altLang="en-US" sz="1000" dirty="0">
              <a:latin typeface="굴림체" pitchFamily="49" charset="-127"/>
              <a:ea typeface="굴림체" pitchFamily="49" charset="-127"/>
            </a:endParaRPr>
          </a:p>
        </p:txBody>
      </p:sp>
      <p:sp>
        <p:nvSpPr>
          <p:cNvPr id="9" name="오른쪽 화살표 8"/>
          <p:cNvSpPr/>
          <p:nvPr/>
        </p:nvSpPr>
        <p:spPr>
          <a:xfrm rot="20135319">
            <a:off x="1403950" y="3183191"/>
            <a:ext cx="6356571" cy="1643802"/>
          </a:xfrm>
          <a:custGeom>
            <a:avLst/>
            <a:gdLst>
              <a:gd name="connsiteX0" fmla="*/ 0 w 4066674"/>
              <a:gd name="connsiteY0" fmla="*/ 351798 h 1395663"/>
              <a:gd name="connsiteX1" fmla="*/ 3368843 w 4066674"/>
              <a:gd name="connsiteY1" fmla="*/ 351798 h 1395663"/>
              <a:gd name="connsiteX2" fmla="*/ 3368843 w 4066674"/>
              <a:gd name="connsiteY2" fmla="*/ 0 h 1395663"/>
              <a:gd name="connsiteX3" fmla="*/ 4066674 w 4066674"/>
              <a:gd name="connsiteY3" fmla="*/ 697832 h 1395663"/>
              <a:gd name="connsiteX4" fmla="*/ 3368843 w 4066674"/>
              <a:gd name="connsiteY4" fmla="*/ 1395663 h 1395663"/>
              <a:gd name="connsiteX5" fmla="*/ 3368843 w 4066674"/>
              <a:gd name="connsiteY5" fmla="*/ 1043865 h 1395663"/>
              <a:gd name="connsiteX6" fmla="*/ 0 w 4066674"/>
              <a:gd name="connsiteY6" fmla="*/ 1043865 h 1395663"/>
              <a:gd name="connsiteX7" fmla="*/ 0 w 4066674"/>
              <a:gd name="connsiteY7" fmla="*/ 351798 h 1395663"/>
              <a:gd name="connsiteX0" fmla="*/ 0 w 4066674"/>
              <a:gd name="connsiteY0" fmla="*/ 1043865 h 1395663"/>
              <a:gd name="connsiteX1" fmla="*/ 3368843 w 4066674"/>
              <a:gd name="connsiteY1" fmla="*/ 351798 h 1395663"/>
              <a:gd name="connsiteX2" fmla="*/ 3368843 w 4066674"/>
              <a:gd name="connsiteY2" fmla="*/ 0 h 1395663"/>
              <a:gd name="connsiteX3" fmla="*/ 4066674 w 4066674"/>
              <a:gd name="connsiteY3" fmla="*/ 697832 h 1395663"/>
              <a:gd name="connsiteX4" fmla="*/ 3368843 w 4066674"/>
              <a:gd name="connsiteY4" fmla="*/ 1395663 h 1395663"/>
              <a:gd name="connsiteX5" fmla="*/ 3368843 w 4066674"/>
              <a:gd name="connsiteY5" fmla="*/ 1043865 h 1395663"/>
              <a:gd name="connsiteX6" fmla="*/ 0 w 4066674"/>
              <a:gd name="connsiteY6" fmla="*/ 1043865 h 1395663"/>
              <a:gd name="connsiteX0" fmla="*/ 0 w 4234540"/>
              <a:gd name="connsiteY0" fmla="*/ 568756 h 1395663"/>
              <a:gd name="connsiteX1" fmla="*/ 3536709 w 4234540"/>
              <a:gd name="connsiteY1" fmla="*/ 351798 h 1395663"/>
              <a:gd name="connsiteX2" fmla="*/ 3536709 w 4234540"/>
              <a:gd name="connsiteY2" fmla="*/ 0 h 1395663"/>
              <a:gd name="connsiteX3" fmla="*/ 4234540 w 4234540"/>
              <a:gd name="connsiteY3" fmla="*/ 697832 h 1395663"/>
              <a:gd name="connsiteX4" fmla="*/ 3536709 w 4234540"/>
              <a:gd name="connsiteY4" fmla="*/ 1395663 h 1395663"/>
              <a:gd name="connsiteX5" fmla="*/ 3536709 w 4234540"/>
              <a:gd name="connsiteY5" fmla="*/ 1043865 h 1395663"/>
              <a:gd name="connsiteX6" fmla="*/ 0 w 4234540"/>
              <a:gd name="connsiteY6" fmla="*/ 568756 h 1395663"/>
              <a:gd name="connsiteX0" fmla="*/ 0 w 4234540"/>
              <a:gd name="connsiteY0" fmla="*/ 568756 h 1395663"/>
              <a:gd name="connsiteX1" fmla="*/ 3536709 w 4234540"/>
              <a:gd name="connsiteY1" fmla="*/ 351798 h 1395663"/>
              <a:gd name="connsiteX2" fmla="*/ 3536709 w 4234540"/>
              <a:gd name="connsiteY2" fmla="*/ 0 h 1395663"/>
              <a:gd name="connsiteX3" fmla="*/ 4234540 w 4234540"/>
              <a:gd name="connsiteY3" fmla="*/ 697832 h 1395663"/>
              <a:gd name="connsiteX4" fmla="*/ 3536709 w 4234540"/>
              <a:gd name="connsiteY4" fmla="*/ 1395663 h 1395663"/>
              <a:gd name="connsiteX5" fmla="*/ 3536709 w 4234540"/>
              <a:gd name="connsiteY5" fmla="*/ 1043865 h 1395663"/>
              <a:gd name="connsiteX6" fmla="*/ 0 w 4234540"/>
              <a:gd name="connsiteY6" fmla="*/ 568756 h 1395663"/>
              <a:gd name="connsiteX0" fmla="*/ 0 w 4234540"/>
              <a:gd name="connsiteY0" fmla="*/ 568756 h 1395663"/>
              <a:gd name="connsiteX1" fmla="*/ 3536709 w 4234540"/>
              <a:gd name="connsiteY1" fmla="*/ 351798 h 1395663"/>
              <a:gd name="connsiteX2" fmla="*/ 3536709 w 4234540"/>
              <a:gd name="connsiteY2" fmla="*/ 0 h 1395663"/>
              <a:gd name="connsiteX3" fmla="*/ 4234540 w 4234540"/>
              <a:gd name="connsiteY3" fmla="*/ 697832 h 1395663"/>
              <a:gd name="connsiteX4" fmla="*/ 3536709 w 4234540"/>
              <a:gd name="connsiteY4" fmla="*/ 1395663 h 1395663"/>
              <a:gd name="connsiteX5" fmla="*/ 3536709 w 4234540"/>
              <a:gd name="connsiteY5" fmla="*/ 1043865 h 1395663"/>
              <a:gd name="connsiteX6" fmla="*/ 0 w 4234540"/>
              <a:gd name="connsiteY6" fmla="*/ 568756 h 1395663"/>
              <a:gd name="connsiteX0" fmla="*/ 0 w 4234540"/>
              <a:gd name="connsiteY0" fmla="*/ 568756 h 1395663"/>
              <a:gd name="connsiteX1" fmla="*/ 3536709 w 4234540"/>
              <a:gd name="connsiteY1" fmla="*/ 351798 h 1395663"/>
              <a:gd name="connsiteX2" fmla="*/ 3536709 w 4234540"/>
              <a:gd name="connsiteY2" fmla="*/ 0 h 1395663"/>
              <a:gd name="connsiteX3" fmla="*/ 4234540 w 4234540"/>
              <a:gd name="connsiteY3" fmla="*/ 697832 h 1395663"/>
              <a:gd name="connsiteX4" fmla="*/ 3536709 w 4234540"/>
              <a:gd name="connsiteY4" fmla="*/ 1395663 h 1395663"/>
              <a:gd name="connsiteX5" fmla="*/ 3536709 w 4234540"/>
              <a:gd name="connsiteY5" fmla="*/ 1043865 h 1395663"/>
              <a:gd name="connsiteX6" fmla="*/ 0 w 4234540"/>
              <a:gd name="connsiteY6" fmla="*/ 568756 h 1395663"/>
              <a:gd name="connsiteX0" fmla="*/ 0 w 4234540"/>
              <a:gd name="connsiteY0" fmla="*/ 568756 h 1395663"/>
              <a:gd name="connsiteX1" fmla="*/ 3536709 w 4234540"/>
              <a:gd name="connsiteY1" fmla="*/ 351798 h 1395663"/>
              <a:gd name="connsiteX2" fmla="*/ 3536709 w 4234540"/>
              <a:gd name="connsiteY2" fmla="*/ 0 h 1395663"/>
              <a:gd name="connsiteX3" fmla="*/ 4234540 w 4234540"/>
              <a:gd name="connsiteY3" fmla="*/ 697832 h 1395663"/>
              <a:gd name="connsiteX4" fmla="*/ 3536709 w 4234540"/>
              <a:gd name="connsiteY4" fmla="*/ 1395663 h 1395663"/>
              <a:gd name="connsiteX5" fmla="*/ 3536709 w 4234540"/>
              <a:gd name="connsiteY5" fmla="*/ 1043865 h 1395663"/>
              <a:gd name="connsiteX6" fmla="*/ 0 w 4234540"/>
              <a:gd name="connsiteY6" fmla="*/ 568756 h 1395663"/>
              <a:gd name="connsiteX0" fmla="*/ 0 w 4632038"/>
              <a:gd name="connsiteY0" fmla="*/ 1983681 h 2087899"/>
              <a:gd name="connsiteX1" fmla="*/ 3934207 w 4632038"/>
              <a:gd name="connsiteY1" fmla="*/ 351798 h 2087899"/>
              <a:gd name="connsiteX2" fmla="*/ 3934207 w 4632038"/>
              <a:gd name="connsiteY2" fmla="*/ 0 h 2087899"/>
              <a:gd name="connsiteX3" fmla="*/ 4632038 w 4632038"/>
              <a:gd name="connsiteY3" fmla="*/ 697832 h 2087899"/>
              <a:gd name="connsiteX4" fmla="*/ 3934207 w 4632038"/>
              <a:gd name="connsiteY4" fmla="*/ 1395663 h 2087899"/>
              <a:gd name="connsiteX5" fmla="*/ 3934207 w 4632038"/>
              <a:gd name="connsiteY5" fmla="*/ 1043865 h 2087899"/>
              <a:gd name="connsiteX6" fmla="*/ 0 w 4632038"/>
              <a:gd name="connsiteY6" fmla="*/ 1983681 h 2087899"/>
              <a:gd name="connsiteX0" fmla="*/ 0 w 4632038"/>
              <a:gd name="connsiteY0" fmla="*/ 1983681 h 2087899"/>
              <a:gd name="connsiteX1" fmla="*/ 3913222 w 4632038"/>
              <a:gd name="connsiteY1" fmla="*/ 441627 h 2087899"/>
              <a:gd name="connsiteX2" fmla="*/ 3934207 w 4632038"/>
              <a:gd name="connsiteY2" fmla="*/ 0 h 2087899"/>
              <a:gd name="connsiteX3" fmla="*/ 4632038 w 4632038"/>
              <a:gd name="connsiteY3" fmla="*/ 697832 h 2087899"/>
              <a:gd name="connsiteX4" fmla="*/ 3934207 w 4632038"/>
              <a:gd name="connsiteY4" fmla="*/ 1395663 h 2087899"/>
              <a:gd name="connsiteX5" fmla="*/ 3934207 w 4632038"/>
              <a:gd name="connsiteY5" fmla="*/ 1043865 h 2087899"/>
              <a:gd name="connsiteX6" fmla="*/ 0 w 4632038"/>
              <a:gd name="connsiteY6" fmla="*/ 1983681 h 2087899"/>
              <a:gd name="connsiteX0" fmla="*/ 0 w 4537135"/>
              <a:gd name="connsiteY0" fmla="*/ 0 h 1596062"/>
              <a:gd name="connsiteX1" fmla="*/ 3818319 w 4537135"/>
              <a:gd name="connsiteY1" fmla="*/ 642026 h 1596062"/>
              <a:gd name="connsiteX2" fmla="*/ 3839304 w 4537135"/>
              <a:gd name="connsiteY2" fmla="*/ 200399 h 1596062"/>
              <a:gd name="connsiteX3" fmla="*/ 4537135 w 4537135"/>
              <a:gd name="connsiteY3" fmla="*/ 898231 h 1596062"/>
              <a:gd name="connsiteX4" fmla="*/ 3839304 w 4537135"/>
              <a:gd name="connsiteY4" fmla="*/ 1596062 h 1596062"/>
              <a:gd name="connsiteX5" fmla="*/ 3839304 w 4537135"/>
              <a:gd name="connsiteY5" fmla="*/ 1244264 h 1596062"/>
              <a:gd name="connsiteX6" fmla="*/ 0 w 4537135"/>
              <a:gd name="connsiteY6" fmla="*/ 0 h 1596062"/>
              <a:gd name="connsiteX0" fmla="*/ 0 w 4537135"/>
              <a:gd name="connsiteY0" fmla="*/ 0 h 1596062"/>
              <a:gd name="connsiteX1" fmla="*/ 3818319 w 4537135"/>
              <a:gd name="connsiteY1" fmla="*/ 642026 h 1596062"/>
              <a:gd name="connsiteX2" fmla="*/ 3839304 w 4537135"/>
              <a:gd name="connsiteY2" fmla="*/ 200399 h 1596062"/>
              <a:gd name="connsiteX3" fmla="*/ 4537135 w 4537135"/>
              <a:gd name="connsiteY3" fmla="*/ 898231 h 1596062"/>
              <a:gd name="connsiteX4" fmla="*/ 3839304 w 4537135"/>
              <a:gd name="connsiteY4" fmla="*/ 1596062 h 1596062"/>
              <a:gd name="connsiteX5" fmla="*/ 3839304 w 4537135"/>
              <a:gd name="connsiteY5" fmla="*/ 1244264 h 1596062"/>
              <a:gd name="connsiteX6" fmla="*/ 0 w 4537135"/>
              <a:gd name="connsiteY6" fmla="*/ 0 h 1596062"/>
              <a:gd name="connsiteX0" fmla="*/ 0 w 4537135"/>
              <a:gd name="connsiteY0" fmla="*/ 0 h 1596062"/>
              <a:gd name="connsiteX1" fmla="*/ 3818319 w 4537135"/>
              <a:gd name="connsiteY1" fmla="*/ 642026 h 1596062"/>
              <a:gd name="connsiteX2" fmla="*/ 3839304 w 4537135"/>
              <a:gd name="connsiteY2" fmla="*/ 200399 h 1596062"/>
              <a:gd name="connsiteX3" fmla="*/ 4537135 w 4537135"/>
              <a:gd name="connsiteY3" fmla="*/ 898231 h 1596062"/>
              <a:gd name="connsiteX4" fmla="*/ 3839304 w 4537135"/>
              <a:gd name="connsiteY4" fmla="*/ 1596062 h 1596062"/>
              <a:gd name="connsiteX5" fmla="*/ 3839304 w 4537135"/>
              <a:gd name="connsiteY5" fmla="*/ 1244264 h 1596062"/>
              <a:gd name="connsiteX6" fmla="*/ 0 w 4537135"/>
              <a:gd name="connsiteY6" fmla="*/ 0 h 1596062"/>
              <a:gd name="connsiteX0" fmla="*/ 0 w 4537135"/>
              <a:gd name="connsiteY0" fmla="*/ 0 h 1596062"/>
              <a:gd name="connsiteX1" fmla="*/ 3818319 w 4537135"/>
              <a:gd name="connsiteY1" fmla="*/ 642026 h 1596062"/>
              <a:gd name="connsiteX2" fmla="*/ 3839304 w 4537135"/>
              <a:gd name="connsiteY2" fmla="*/ 200399 h 1596062"/>
              <a:gd name="connsiteX3" fmla="*/ 4537135 w 4537135"/>
              <a:gd name="connsiteY3" fmla="*/ 898231 h 1596062"/>
              <a:gd name="connsiteX4" fmla="*/ 3839304 w 4537135"/>
              <a:gd name="connsiteY4" fmla="*/ 1596062 h 1596062"/>
              <a:gd name="connsiteX5" fmla="*/ 3839304 w 4537135"/>
              <a:gd name="connsiteY5" fmla="*/ 1244264 h 1596062"/>
              <a:gd name="connsiteX6" fmla="*/ 0 w 4537135"/>
              <a:gd name="connsiteY6" fmla="*/ 0 h 1596062"/>
              <a:gd name="connsiteX0" fmla="*/ 0 w 4678421"/>
              <a:gd name="connsiteY0" fmla="*/ 0 h 1559200"/>
              <a:gd name="connsiteX1" fmla="*/ 3959605 w 4678421"/>
              <a:gd name="connsiteY1" fmla="*/ 605164 h 1559200"/>
              <a:gd name="connsiteX2" fmla="*/ 3980590 w 4678421"/>
              <a:gd name="connsiteY2" fmla="*/ 163537 h 1559200"/>
              <a:gd name="connsiteX3" fmla="*/ 4678421 w 4678421"/>
              <a:gd name="connsiteY3" fmla="*/ 861369 h 1559200"/>
              <a:gd name="connsiteX4" fmla="*/ 3980590 w 4678421"/>
              <a:gd name="connsiteY4" fmla="*/ 1559200 h 1559200"/>
              <a:gd name="connsiteX5" fmla="*/ 3980590 w 4678421"/>
              <a:gd name="connsiteY5" fmla="*/ 1207402 h 1559200"/>
              <a:gd name="connsiteX6" fmla="*/ 0 w 4678421"/>
              <a:gd name="connsiteY6" fmla="*/ 0 h 1559200"/>
              <a:gd name="connsiteX0" fmla="*/ 0 w 4678421"/>
              <a:gd name="connsiteY0" fmla="*/ 0 h 1559200"/>
              <a:gd name="connsiteX1" fmla="*/ 3959605 w 4678421"/>
              <a:gd name="connsiteY1" fmla="*/ 605164 h 1559200"/>
              <a:gd name="connsiteX2" fmla="*/ 3980590 w 4678421"/>
              <a:gd name="connsiteY2" fmla="*/ 163537 h 1559200"/>
              <a:gd name="connsiteX3" fmla="*/ 4678421 w 4678421"/>
              <a:gd name="connsiteY3" fmla="*/ 861369 h 1559200"/>
              <a:gd name="connsiteX4" fmla="*/ 3980590 w 4678421"/>
              <a:gd name="connsiteY4" fmla="*/ 1559200 h 1559200"/>
              <a:gd name="connsiteX5" fmla="*/ 3980590 w 4678421"/>
              <a:gd name="connsiteY5" fmla="*/ 1207402 h 1559200"/>
              <a:gd name="connsiteX6" fmla="*/ 0 w 4678421"/>
              <a:gd name="connsiteY6" fmla="*/ 0 h 1559200"/>
              <a:gd name="connsiteX0" fmla="*/ 0 w 4678421"/>
              <a:gd name="connsiteY0" fmla="*/ 0 h 1559200"/>
              <a:gd name="connsiteX1" fmla="*/ 3959605 w 4678421"/>
              <a:gd name="connsiteY1" fmla="*/ 605164 h 1559200"/>
              <a:gd name="connsiteX2" fmla="*/ 3980590 w 4678421"/>
              <a:gd name="connsiteY2" fmla="*/ 163537 h 1559200"/>
              <a:gd name="connsiteX3" fmla="*/ 4678421 w 4678421"/>
              <a:gd name="connsiteY3" fmla="*/ 861369 h 1559200"/>
              <a:gd name="connsiteX4" fmla="*/ 3980590 w 4678421"/>
              <a:gd name="connsiteY4" fmla="*/ 1559200 h 1559200"/>
              <a:gd name="connsiteX5" fmla="*/ 3980590 w 4678421"/>
              <a:gd name="connsiteY5" fmla="*/ 1207402 h 1559200"/>
              <a:gd name="connsiteX6" fmla="*/ 0 w 4678421"/>
              <a:gd name="connsiteY6" fmla="*/ 0 h 1559200"/>
              <a:gd name="connsiteX0" fmla="*/ 0 w 4678421"/>
              <a:gd name="connsiteY0" fmla="*/ 0 h 1559200"/>
              <a:gd name="connsiteX1" fmla="*/ 3959605 w 4678421"/>
              <a:gd name="connsiteY1" fmla="*/ 605164 h 1559200"/>
              <a:gd name="connsiteX2" fmla="*/ 3980590 w 4678421"/>
              <a:gd name="connsiteY2" fmla="*/ 163537 h 1559200"/>
              <a:gd name="connsiteX3" fmla="*/ 4678421 w 4678421"/>
              <a:gd name="connsiteY3" fmla="*/ 861369 h 1559200"/>
              <a:gd name="connsiteX4" fmla="*/ 3980590 w 4678421"/>
              <a:gd name="connsiteY4" fmla="*/ 1559200 h 1559200"/>
              <a:gd name="connsiteX5" fmla="*/ 3980590 w 4678421"/>
              <a:gd name="connsiteY5" fmla="*/ 1207402 h 1559200"/>
              <a:gd name="connsiteX6" fmla="*/ 0 w 4678421"/>
              <a:gd name="connsiteY6" fmla="*/ 0 h 155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78421" h="1559200">
                <a:moveTo>
                  <a:pt x="0" y="0"/>
                </a:moveTo>
                <a:cubicBezTo>
                  <a:pt x="1306777" y="891797"/>
                  <a:pt x="2780702" y="677483"/>
                  <a:pt x="3959605" y="605164"/>
                </a:cubicBezTo>
                <a:lnTo>
                  <a:pt x="3980590" y="163537"/>
                </a:lnTo>
                <a:lnTo>
                  <a:pt x="4678421" y="861369"/>
                </a:lnTo>
                <a:lnTo>
                  <a:pt x="3980590" y="1559200"/>
                </a:lnTo>
                <a:lnTo>
                  <a:pt x="3980590" y="1207402"/>
                </a:lnTo>
                <a:cubicBezTo>
                  <a:pt x="2801687" y="1049032"/>
                  <a:pt x="1289648" y="1184024"/>
                  <a:pt x="0" y="0"/>
                </a:cubicBezTo>
                <a:close/>
              </a:path>
            </a:pathLst>
          </a:custGeom>
          <a:solidFill>
            <a:schemeClr val="accent3"/>
          </a:soli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ko-KR" altLang="en-US" sz="2000" b="1" dirty="0" smtClean="0">
                <a:effectLst>
                  <a:outerShdw blurRad="38100" dist="38100" dir="2700000" algn="tl">
                    <a:srgbClr val="000000">
                      <a:alpha val="43137"/>
                    </a:srgbClr>
                  </a:outerShdw>
                </a:effectLst>
              </a:rPr>
              <a:t>                                  한국 </a:t>
            </a:r>
            <a:r>
              <a:rPr lang="ko-KR" altLang="en-US" sz="2000" b="1" dirty="0">
                <a:effectLst>
                  <a:outerShdw blurRad="38100" dist="38100" dir="2700000" algn="tl">
                    <a:srgbClr val="000000">
                      <a:alpha val="43137"/>
                    </a:srgbClr>
                  </a:outerShdw>
                </a:effectLst>
              </a:rPr>
              <a:t>영화산업의 급격한 </a:t>
            </a:r>
            <a:r>
              <a:rPr lang="ko-KR" altLang="en-US" sz="2000" b="1" dirty="0" smtClean="0">
                <a:effectLst>
                  <a:outerShdw blurRad="38100" dist="38100" dir="2700000" algn="tl">
                    <a:srgbClr val="000000">
                      <a:alpha val="43137"/>
                    </a:srgbClr>
                  </a:outerShdw>
                </a:effectLst>
              </a:rPr>
              <a:t>성장</a:t>
            </a:r>
            <a:endParaRPr lang="ko-KR" altLang="en-US" sz="20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46550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a:xfrm>
            <a:off x="729450" y="855800"/>
            <a:ext cx="7688700" cy="713600"/>
          </a:xfrm>
        </p:spPr>
        <p:txBody>
          <a:bodyPr/>
          <a:lstStyle/>
          <a:p>
            <a:r>
              <a:rPr lang="en-US" altLang="ko-KR" dirty="0" smtClean="0"/>
              <a:t>1.1 </a:t>
            </a:r>
            <a:r>
              <a:rPr lang="ko-KR" altLang="en-US" dirty="0"/>
              <a:t>연구의 배경 및 필요성</a:t>
            </a:r>
          </a:p>
        </p:txBody>
      </p:sp>
      <p:sp>
        <p:nvSpPr>
          <p:cNvPr id="6" name="제목 2"/>
          <p:cNvSpPr txBox="1">
            <a:spLocks/>
          </p:cNvSpPr>
          <p:nvPr/>
        </p:nvSpPr>
        <p:spPr>
          <a:xfrm>
            <a:off x="0" y="0"/>
            <a:ext cx="7688700" cy="6256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n-US" altLang="ko-KR" sz="2000" dirty="0" smtClean="0"/>
              <a:t>  1. </a:t>
            </a:r>
            <a:r>
              <a:rPr lang="ko-KR" altLang="en-US" sz="2000" dirty="0" smtClean="0"/>
              <a:t>서론</a:t>
            </a:r>
            <a:endParaRPr lang="ko-KR" altLang="en-US" sz="2000" dirty="0"/>
          </a:p>
        </p:txBody>
      </p:sp>
      <p:sp>
        <p:nvSpPr>
          <p:cNvPr id="8" name="직사각형 7"/>
          <p:cNvSpPr/>
          <p:nvPr/>
        </p:nvSpPr>
        <p:spPr>
          <a:xfrm>
            <a:off x="4098357" y="5546997"/>
            <a:ext cx="4162927" cy="338554"/>
          </a:xfrm>
          <a:prstGeom prst="rect">
            <a:avLst/>
          </a:prstGeom>
        </p:spPr>
        <p:txBody>
          <a:bodyPr wrap="square">
            <a:spAutoFit/>
          </a:bodyPr>
          <a:lstStyle/>
          <a:p>
            <a:pPr marL="0" indent="0">
              <a:lnSpc>
                <a:spcPct val="160000"/>
              </a:lnSpc>
              <a:buNone/>
            </a:pPr>
            <a:r>
              <a:rPr lang="en-US" altLang="ko-KR" sz="1000" dirty="0">
                <a:latin typeface="굴림체" pitchFamily="49" charset="-127"/>
                <a:ea typeface="굴림체" pitchFamily="49" charset="-127"/>
              </a:rPr>
              <a:t>2018</a:t>
            </a:r>
            <a:r>
              <a:rPr lang="ko-KR" altLang="en-US" sz="1000" dirty="0">
                <a:latin typeface="굴림체" pitchFamily="49" charset="-127"/>
                <a:ea typeface="굴림체" pitchFamily="49" charset="-127"/>
              </a:rPr>
              <a:t>년 한국 영화산업 결산 </a:t>
            </a:r>
            <a:r>
              <a:rPr lang="en-US" altLang="ko-KR" sz="1000" dirty="0" smtClean="0">
                <a:latin typeface="굴림체" pitchFamily="49" charset="-127"/>
                <a:ea typeface="굴림체" pitchFamily="49" charset="-127"/>
              </a:rPr>
              <a:t>(</a:t>
            </a:r>
            <a:r>
              <a:rPr lang="ko-KR" altLang="en-US" sz="1000" dirty="0" smtClean="0">
                <a:latin typeface="굴림체" pitchFamily="49" charset="-127"/>
                <a:ea typeface="굴림체" pitchFamily="49" charset="-127"/>
              </a:rPr>
              <a:t>영화진흥위원회 영화정책연구원</a:t>
            </a:r>
            <a:r>
              <a:rPr lang="en-US" altLang="ko-KR" sz="1000" dirty="0" smtClean="0">
                <a:latin typeface="굴림체" pitchFamily="49" charset="-127"/>
                <a:ea typeface="굴림체" pitchFamily="49" charset="-127"/>
              </a:rPr>
              <a:t>, 2018)</a:t>
            </a:r>
            <a:endParaRPr lang="ko-KR" altLang="en-US" sz="1000" dirty="0">
              <a:latin typeface="굴림체" pitchFamily="49" charset="-127"/>
              <a:ea typeface="굴림체" pitchFamily="49" charset="-127"/>
            </a:endParaRPr>
          </a:p>
        </p:txBody>
      </p:sp>
      <p:pic>
        <p:nvPicPr>
          <p:cNvPr id="9"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3356" b="3444"/>
          <a:stretch/>
        </p:blipFill>
        <p:spPr bwMode="auto">
          <a:xfrm>
            <a:off x="874489" y="1761702"/>
            <a:ext cx="7395023" cy="3784833"/>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직사각형 1"/>
          <p:cNvSpPr/>
          <p:nvPr/>
        </p:nvSpPr>
        <p:spPr>
          <a:xfrm>
            <a:off x="945772" y="5132284"/>
            <a:ext cx="7236000" cy="360000"/>
          </a:xfrm>
          <a:prstGeom prst="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직사각형 3"/>
          <p:cNvSpPr/>
          <p:nvPr/>
        </p:nvSpPr>
        <p:spPr>
          <a:xfrm>
            <a:off x="7586358" y="5132283"/>
            <a:ext cx="612000" cy="360000"/>
          </a:xfrm>
          <a:prstGeom prst="rect">
            <a:avLst/>
          </a:prstGeom>
          <a:solidFill>
            <a:srgbClr val="EB5600">
              <a:alpha val="38824"/>
            </a:srgbClr>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TextBox 11"/>
          <p:cNvSpPr txBox="1"/>
          <p:nvPr/>
        </p:nvSpPr>
        <p:spPr>
          <a:xfrm>
            <a:off x="692509" y="5948312"/>
            <a:ext cx="7758981" cy="548756"/>
          </a:xfrm>
          <a:prstGeom prst="roundRect">
            <a:avLst/>
          </a:prstGeom>
          <a:solidFill>
            <a:schemeClr val="tx1"/>
          </a:solidFill>
          <a:ln w="38100">
            <a:solidFill>
              <a:schemeClr val="tx1"/>
            </a:solidFill>
          </a:ln>
        </p:spPr>
        <p:txBody>
          <a:bodyPr wrap="square" rtlCol="0" anchor="ctr">
            <a:noAutofit/>
          </a:bodyPr>
          <a:lstStyle/>
          <a:p>
            <a:pPr algn="ctr"/>
            <a:r>
              <a:rPr lang="ko-KR" altLang="en-US" sz="2000" b="1" dirty="0" smtClean="0">
                <a:solidFill>
                  <a:schemeClr val="bg1"/>
                </a:solidFill>
                <a:effectLst>
                  <a:outerShdw blurRad="38100" dist="38100" dir="2700000" algn="tl">
                    <a:srgbClr val="000000">
                      <a:alpha val="43137"/>
                    </a:srgbClr>
                  </a:outerShdw>
                </a:effectLst>
                <a:latin typeface="굴림체" pitchFamily="49" charset="-127"/>
                <a:ea typeface="굴림체" pitchFamily="49" charset="-127"/>
              </a:rPr>
              <a:t>한국영화 투자수익률의 부진</a:t>
            </a:r>
            <a:endParaRPr lang="ko-KR" altLang="en-US" sz="2000" b="1" dirty="0">
              <a:solidFill>
                <a:schemeClr val="bg1"/>
              </a:solidFill>
              <a:effectLst>
                <a:outerShdw blurRad="38100" dist="38100" dir="2700000" algn="tl">
                  <a:srgbClr val="000000">
                    <a:alpha val="43137"/>
                  </a:srgbClr>
                </a:outerShdw>
              </a:effectLst>
              <a:latin typeface="굴림체" pitchFamily="49" charset="-127"/>
              <a:ea typeface="굴림체" pitchFamily="49" charset="-127"/>
            </a:endParaRPr>
          </a:p>
        </p:txBody>
      </p:sp>
    </p:spTree>
    <p:extLst>
      <p:ext uri="{BB962C8B-B14F-4D97-AF65-F5344CB8AC3E}">
        <p14:creationId xmlns:p14="http://schemas.microsoft.com/office/powerpoint/2010/main" val="40344409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729450" y="1758200"/>
            <a:ext cx="7688400" cy="7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a:t>문제점</a:t>
            </a:r>
            <a:endParaRPr/>
          </a:p>
        </p:txBody>
      </p:sp>
      <p:sp>
        <p:nvSpPr>
          <p:cNvPr id="95" name="Google Shape;95;p14"/>
          <p:cNvSpPr txBox="1">
            <a:spLocks noGrp="1"/>
          </p:cNvSpPr>
          <p:nvPr>
            <p:ph type="body" idx="1"/>
          </p:nvPr>
        </p:nvSpPr>
        <p:spPr>
          <a:xfrm>
            <a:off x="729325" y="2771833"/>
            <a:ext cx="3774300" cy="30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sz="1800"/>
              <a:t>청중을 위해 문제점을 표현하세요.</a:t>
            </a:r>
            <a:endParaRPr sz="1800"/>
          </a:p>
          <a:p>
            <a:pPr marL="0" lvl="0" indent="0" algn="l" rtl="0">
              <a:spcBef>
                <a:spcPts val="1600"/>
              </a:spcBef>
              <a:spcAft>
                <a:spcPts val="1600"/>
              </a:spcAft>
              <a:buNone/>
            </a:pPr>
            <a:r>
              <a:rPr lang="ko" sz="1800"/>
              <a:t>문제점의 범위를 수량화하고 이를 청중과 관련지으세요.</a:t>
            </a:r>
            <a:endParaRPr sz="1800"/>
          </a:p>
        </p:txBody>
      </p:sp>
      <p:graphicFrame>
        <p:nvGraphicFramePr>
          <p:cNvPr id="96" name="Google Shape;96;p14"/>
          <p:cNvGraphicFramePr/>
          <p:nvPr/>
        </p:nvGraphicFramePr>
        <p:xfrm>
          <a:off x="5071481" y="6069642"/>
          <a:ext cx="3285800" cy="909788"/>
        </p:xfrm>
        <a:graphic>
          <a:graphicData uri="http://schemas.openxmlformats.org/drawingml/2006/table">
            <a:tbl>
              <a:tblPr>
                <a:noFill/>
                <a:tableStyleId>{F13778A1-3FC6-4950-A652-ECCBD8EA5DF5}</a:tableStyleId>
              </a:tblPr>
              <a:tblGrid>
                <a:gridCol w="821450"/>
                <a:gridCol w="821450"/>
                <a:gridCol w="821450"/>
                <a:gridCol w="821450"/>
              </a:tblGrid>
              <a:tr h="909788">
                <a:tc>
                  <a:txBody>
                    <a:bodyPr/>
                    <a:lstStyle/>
                    <a:p>
                      <a:pPr marL="0" lvl="0" indent="0" algn="l" rtl="0">
                        <a:lnSpc>
                          <a:spcPct val="115000"/>
                        </a:lnSpc>
                        <a:spcBef>
                          <a:spcPts val="0"/>
                        </a:spcBef>
                        <a:spcAft>
                          <a:spcPts val="0"/>
                        </a:spcAft>
                        <a:buNone/>
                      </a:pPr>
                      <a:r>
                        <a:rPr lang="ko" sz="1900" b="1">
                          <a:solidFill>
                            <a:schemeClr val="lt2"/>
                          </a:solidFill>
                          <a:latin typeface="Roboto"/>
                          <a:ea typeface="Roboto"/>
                          <a:cs typeface="Roboto"/>
                          <a:sym typeface="Roboto"/>
                        </a:rPr>
                        <a:t>20XX년</a:t>
                      </a:r>
                      <a:endParaRPr sz="1900" b="1">
                        <a:solidFill>
                          <a:schemeClr val="lt2"/>
                        </a:solidFill>
                        <a:latin typeface="Roboto"/>
                        <a:ea typeface="Roboto"/>
                        <a:cs typeface="Roboto"/>
                        <a:sym typeface="Roboto"/>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ko" sz="1900" b="1">
                          <a:solidFill>
                            <a:schemeClr val="lt2"/>
                          </a:solidFill>
                          <a:latin typeface="Roboto"/>
                          <a:ea typeface="Roboto"/>
                          <a:cs typeface="Roboto"/>
                          <a:sym typeface="Roboto"/>
                        </a:rPr>
                        <a:t>20XX년</a:t>
                      </a:r>
                      <a:endParaRPr sz="1900" b="1">
                        <a:solidFill>
                          <a:schemeClr val="lt2"/>
                        </a:solidFill>
                        <a:latin typeface="Roboto"/>
                        <a:ea typeface="Roboto"/>
                        <a:cs typeface="Roboto"/>
                        <a:sym typeface="Roboto"/>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ko" sz="1900" b="1">
                          <a:solidFill>
                            <a:schemeClr val="lt2"/>
                          </a:solidFill>
                          <a:latin typeface="Roboto"/>
                          <a:ea typeface="Roboto"/>
                          <a:cs typeface="Roboto"/>
                          <a:sym typeface="Roboto"/>
                        </a:rPr>
                        <a:t>20XX년</a:t>
                      </a:r>
                      <a:endParaRPr sz="1900" b="1">
                        <a:solidFill>
                          <a:schemeClr val="lt2"/>
                        </a:solidFill>
                        <a:latin typeface="Roboto"/>
                        <a:ea typeface="Roboto"/>
                        <a:cs typeface="Roboto"/>
                        <a:sym typeface="Roboto"/>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ko" sz="1900" b="1">
                          <a:solidFill>
                            <a:schemeClr val="lt2"/>
                          </a:solidFill>
                          <a:latin typeface="Roboto"/>
                          <a:ea typeface="Roboto"/>
                          <a:cs typeface="Roboto"/>
                          <a:sym typeface="Roboto"/>
                        </a:rPr>
                        <a:t>20XX년</a:t>
                      </a:r>
                      <a:endParaRPr sz="1900" b="1">
                        <a:solidFill>
                          <a:schemeClr val="lt2"/>
                        </a:solidFill>
                        <a:latin typeface="Roboto"/>
                        <a:ea typeface="Roboto"/>
                        <a:cs typeface="Roboto"/>
                        <a:sym typeface="Roboto"/>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r>
            </a:tbl>
          </a:graphicData>
        </a:graphic>
      </p:graphicFrame>
      <p:sp>
        <p:nvSpPr>
          <p:cNvPr id="97" name="Google Shape;97;p14"/>
          <p:cNvSpPr/>
          <p:nvPr/>
        </p:nvSpPr>
        <p:spPr>
          <a:xfrm>
            <a:off x="5154825" y="4714731"/>
            <a:ext cx="722400" cy="1320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a:off x="5975583" y="4092221"/>
            <a:ext cx="722400" cy="1943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6796341" y="2558767"/>
            <a:ext cx="722400" cy="3476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p:nvPr/>
        </p:nvSpPr>
        <p:spPr>
          <a:xfrm>
            <a:off x="7617100" y="2885201"/>
            <a:ext cx="722400" cy="3150800"/>
          </a:xfrm>
          <a:prstGeom prst="rect">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cxnSp>
        <p:nvCxnSpPr>
          <p:cNvPr id="101" name="Google Shape;101;p14"/>
          <p:cNvCxnSpPr/>
          <p:nvPr/>
        </p:nvCxnSpPr>
        <p:spPr>
          <a:xfrm rot="10800000">
            <a:off x="509400" y="6069400"/>
            <a:ext cx="8147100" cy="0"/>
          </a:xfrm>
          <a:prstGeom prst="straightConnector1">
            <a:avLst/>
          </a:prstGeom>
          <a:noFill/>
          <a:ln w="19050" cap="flat" cmpd="sng">
            <a:solidFill>
              <a:schemeClr val="dk1"/>
            </a:solidFill>
            <a:prstDash val="dot"/>
            <a:round/>
            <a:headEnd type="none" w="med" len="med"/>
            <a:tailEnd type="none" w="med" len="med"/>
          </a:ln>
        </p:spPr>
      </p:cxn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15" descr="오디오 믹서의 손잡이를 밀어 올리는 손의 측면 클로즈업"/>
          <p:cNvPicPr preferRelativeResize="0"/>
          <p:nvPr/>
        </p:nvPicPr>
        <p:blipFill rotWithShape="1">
          <a:blip r:embed="rId3">
            <a:alphaModFix/>
          </a:blip>
          <a:srcRect l="7506" r="42247" b="15419"/>
          <a:stretch/>
        </p:blipFill>
        <p:spPr>
          <a:xfrm>
            <a:off x="-9150" y="2"/>
            <a:ext cx="4594498" cy="6858001"/>
          </a:xfrm>
          <a:prstGeom prst="rect">
            <a:avLst/>
          </a:prstGeom>
          <a:noFill/>
          <a:ln>
            <a:noFill/>
          </a:ln>
        </p:spPr>
      </p:pic>
      <p:sp>
        <p:nvSpPr>
          <p:cNvPr id="107" name="Google Shape;107;p15"/>
          <p:cNvSpPr txBox="1">
            <a:spLocks noGrp="1"/>
          </p:cNvSpPr>
          <p:nvPr>
            <p:ph type="title"/>
          </p:nvPr>
        </p:nvSpPr>
        <p:spPr>
          <a:xfrm>
            <a:off x="265500" y="2440800"/>
            <a:ext cx="4045200" cy="197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a:solidFill>
                  <a:schemeClr val="lt1"/>
                </a:solidFill>
              </a:rPr>
              <a:t>해결 방법</a:t>
            </a:r>
            <a:endParaRPr>
              <a:solidFill>
                <a:schemeClr val="lt1"/>
              </a:solidFill>
            </a:endParaRPr>
          </a:p>
        </p:txBody>
      </p:sp>
      <p:sp>
        <p:nvSpPr>
          <p:cNvPr id="108" name="Google Shape;108;p15"/>
          <p:cNvSpPr txBox="1">
            <a:spLocks noGrp="1"/>
          </p:cNvSpPr>
          <p:nvPr>
            <p:ph type="body" idx="2"/>
          </p:nvPr>
        </p:nvSpPr>
        <p:spPr>
          <a:xfrm>
            <a:off x="5174225" y="1803500"/>
            <a:ext cx="3374400" cy="403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sz="2400"/>
              <a:t>발견한 문제점을 해결하는 방법을 보여 주세요.</a:t>
            </a:r>
            <a:endParaRPr sz="2400"/>
          </a:p>
          <a:p>
            <a:pPr marL="0" lvl="0" indent="0" algn="l" rtl="0">
              <a:spcBef>
                <a:spcPts val="1600"/>
              </a:spcBef>
              <a:spcAft>
                <a:spcPts val="1600"/>
              </a:spcAft>
              <a:buNone/>
            </a:pPr>
            <a:r>
              <a:rPr lang="ko" sz="2400"/>
              <a:t>(자신이 직접) 문제점을 해결한다면, 무엇이 달라질까요?</a:t>
            </a:r>
            <a:endParaRPr sz="240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6"/>
          <p:cNvSpPr/>
          <p:nvPr/>
        </p:nvSpPr>
        <p:spPr>
          <a:xfrm>
            <a:off x="0" y="0"/>
            <a:ext cx="9161100" cy="331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6"/>
          <p:cNvSpPr txBox="1">
            <a:spLocks noGrp="1"/>
          </p:cNvSpPr>
          <p:nvPr>
            <p:ph type="title" idx="4294967295"/>
          </p:nvPr>
        </p:nvSpPr>
        <p:spPr>
          <a:xfrm>
            <a:off x="311700" y="293467"/>
            <a:ext cx="8520600" cy="134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ko"/>
              <a:t>팀 정보</a:t>
            </a:r>
            <a:endParaRPr/>
          </a:p>
          <a:p>
            <a:pPr marL="0" lvl="0" indent="0" algn="ctr" rtl="0">
              <a:spcBef>
                <a:spcPts val="400"/>
              </a:spcBef>
              <a:spcAft>
                <a:spcPts val="400"/>
              </a:spcAft>
              <a:buNone/>
            </a:pPr>
            <a:r>
              <a:rPr lang="ko" sz="1600" i="1"/>
              <a:t>“우리가 발견한 문제점을 직접 해결해야 하는 이유는?”이라는 질문에 답해 보세요.</a:t>
            </a:r>
            <a:endParaRPr sz="1600" i="1"/>
          </a:p>
        </p:txBody>
      </p:sp>
      <p:pic>
        <p:nvPicPr>
          <p:cNvPr id="115" name="Google Shape;115;p16" descr="여자의 기업 소개용 얼굴 사진"/>
          <p:cNvPicPr preferRelativeResize="0"/>
          <p:nvPr/>
        </p:nvPicPr>
        <p:blipFill>
          <a:blip r:embed="rId3">
            <a:alphaModFix/>
          </a:blip>
          <a:stretch>
            <a:fillRect/>
          </a:stretch>
        </p:blipFill>
        <p:spPr>
          <a:xfrm>
            <a:off x="420725" y="1817360"/>
            <a:ext cx="1644300" cy="2192400"/>
          </a:xfrm>
          <a:prstGeom prst="ellipse">
            <a:avLst/>
          </a:prstGeom>
          <a:noFill/>
          <a:ln>
            <a:noFill/>
          </a:ln>
        </p:spPr>
      </p:pic>
      <p:pic>
        <p:nvPicPr>
          <p:cNvPr id="116" name="Google Shape;116;p16" descr="남자의 기업 소개용 얼굴 사진"/>
          <p:cNvPicPr preferRelativeResize="0"/>
          <p:nvPr/>
        </p:nvPicPr>
        <p:blipFill>
          <a:blip r:embed="rId4">
            <a:alphaModFix/>
          </a:blip>
          <a:stretch>
            <a:fillRect/>
          </a:stretch>
        </p:blipFill>
        <p:spPr>
          <a:xfrm>
            <a:off x="2638668" y="1817560"/>
            <a:ext cx="1644300" cy="2192000"/>
          </a:xfrm>
          <a:prstGeom prst="ellipse">
            <a:avLst/>
          </a:prstGeom>
          <a:noFill/>
          <a:ln>
            <a:noFill/>
          </a:ln>
        </p:spPr>
      </p:pic>
      <p:pic>
        <p:nvPicPr>
          <p:cNvPr id="117" name="Google Shape;117;p16" descr="여자의 기업 소개용 얼굴 사진"/>
          <p:cNvPicPr preferRelativeResize="0"/>
          <p:nvPr/>
        </p:nvPicPr>
        <p:blipFill>
          <a:blip r:embed="rId5">
            <a:alphaModFix/>
          </a:blip>
          <a:stretch>
            <a:fillRect/>
          </a:stretch>
        </p:blipFill>
        <p:spPr>
          <a:xfrm>
            <a:off x="4856629" y="1817344"/>
            <a:ext cx="1644300" cy="2192400"/>
          </a:xfrm>
          <a:prstGeom prst="ellipse">
            <a:avLst/>
          </a:prstGeom>
          <a:noFill/>
          <a:ln>
            <a:noFill/>
          </a:ln>
        </p:spPr>
      </p:pic>
      <p:sp>
        <p:nvSpPr>
          <p:cNvPr id="118" name="Google Shape;118;p16"/>
          <p:cNvSpPr txBox="1">
            <a:spLocks noGrp="1"/>
          </p:cNvSpPr>
          <p:nvPr>
            <p:ph type="title" idx="4294967295"/>
          </p:nvPr>
        </p:nvSpPr>
        <p:spPr>
          <a:xfrm>
            <a:off x="231725" y="4063725"/>
            <a:ext cx="2022300" cy="7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ko" sz="1800">
                <a:solidFill>
                  <a:schemeClr val="dk1"/>
                </a:solidFill>
              </a:rPr>
              <a:t>사람 1</a:t>
            </a:r>
            <a:endParaRPr sz="1800">
              <a:solidFill>
                <a:schemeClr val="dk1"/>
              </a:solidFill>
            </a:endParaRPr>
          </a:p>
        </p:txBody>
      </p:sp>
      <p:sp>
        <p:nvSpPr>
          <p:cNvPr id="119" name="Google Shape;119;p16"/>
          <p:cNvSpPr txBox="1">
            <a:spLocks noGrp="1"/>
          </p:cNvSpPr>
          <p:nvPr>
            <p:ph type="body" idx="4294967295"/>
          </p:nvPr>
        </p:nvSpPr>
        <p:spPr>
          <a:xfrm>
            <a:off x="231725" y="4763217"/>
            <a:ext cx="2022300" cy="15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ko" sz="1200">
                <a:solidFill>
                  <a:schemeClr val="dk2"/>
                </a:solidFill>
              </a:rPr>
              <a:t>여기에 텍스트를 입력하세요 여기에 텍스트를 입력하세요 </a:t>
            </a:r>
            <a:endParaRPr sz="1200">
              <a:solidFill>
                <a:schemeClr val="dk2"/>
              </a:solidFill>
            </a:endParaRPr>
          </a:p>
          <a:p>
            <a:pPr marL="0" lvl="0" indent="0" algn="ctr" rtl="0">
              <a:spcBef>
                <a:spcPts val="1600"/>
              </a:spcBef>
              <a:spcAft>
                <a:spcPts val="1600"/>
              </a:spcAft>
              <a:buNone/>
            </a:pPr>
            <a:endParaRPr sz="1200">
              <a:solidFill>
                <a:schemeClr val="dk2"/>
              </a:solidFill>
            </a:endParaRPr>
          </a:p>
        </p:txBody>
      </p:sp>
      <p:sp>
        <p:nvSpPr>
          <p:cNvPr id="120" name="Google Shape;120;p16"/>
          <p:cNvSpPr txBox="1">
            <a:spLocks noGrp="1"/>
          </p:cNvSpPr>
          <p:nvPr>
            <p:ph type="title" idx="4294967295"/>
          </p:nvPr>
        </p:nvSpPr>
        <p:spPr>
          <a:xfrm>
            <a:off x="2449668" y="4063725"/>
            <a:ext cx="2022300" cy="7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ko" sz="1800">
                <a:solidFill>
                  <a:schemeClr val="dk1"/>
                </a:solidFill>
              </a:rPr>
              <a:t>사람 2</a:t>
            </a:r>
            <a:endParaRPr sz="1800">
              <a:solidFill>
                <a:schemeClr val="dk1"/>
              </a:solidFill>
            </a:endParaRPr>
          </a:p>
        </p:txBody>
      </p:sp>
      <p:sp>
        <p:nvSpPr>
          <p:cNvPr id="121" name="Google Shape;121;p16"/>
          <p:cNvSpPr txBox="1">
            <a:spLocks noGrp="1"/>
          </p:cNvSpPr>
          <p:nvPr>
            <p:ph type="title" idx="4294967295"/>
          </p:nvPr>
        </p:nvSpPr>
        <p:spPr>
          <a:xfrm>
            <a:off x="4667629" y="4063725"/>
            <a:ext cx="2022300" cy="7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ko" sz="1800">
                <a:solidFill>
                  <a:schemeClr val="dk1"/>
                </a:solidFill>
              </a:rPr>
              <a:t>사람 3</a:t>
            </a:r>
            <a:endParaRPr sz="1800">
              <a:solidFill>
                <a:schemeClr val="dk1"/>
              </a:solidFill>
            </a:endParaRPr>
          </a:p>
        </p:txBody>
      </p:sp>
      <p:sp>
        <p:nvSpPr>
          <p:cNvPr id="122" name="Google Shape;122;p16"/>
          <p:cNvSpPr txBox="1">
            <a:spLocks noGrp="1"/>
          </p:cNvSpPr>
          <p:nvPr>
            <p:ph type="body" idx="4294967295"/>
          </p:nvPr>
        </p:nvSpPr>
        <p:spPr>
          <a:xfrm>
            <a:off x="2449668" y="4763217"/>
            <a:ext cx="2022300" cy="1538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ko" sz="1200">
                <a:solidFill>
                  <a:schemeClr val="dk2"/>
                </a:solidFill>
              </a:rPr>
              <a:t>여기에 텍스트를 입력하세요 여기에 텍스트를 입력하세요 </a:t>
            </a:r>
            <a:endParaRPr sz="1200">
              <a:solidFill>
                <a:schemeClr val="dk2"/>
              </a:solidFill>
            </a:endParaRPr>
          </a:p>
        </p:txBody>
      </p:sp>
      <p:sp>
        <p:nvSpPr>
          <p:cNvPr id="123" name="Google Shape;123;p16"/>
          <p:cNvSpPr txBox="1">
            <a:spLocks noGrp="1"/>
          </p:cNvSpPr>
          <p:nvPr>
            <p:ph type="body" idx="4294967295"/>
          </p:nvPr>
        </p:nvSpPr>
        <p:spPr>
          <a:xfrm>
            <a:off x="4667629" y="4763217"/>
            <a:ext cx="2022300" cy="15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ko" sz="1200">
                <a:solidFill>
                  <a:schemeClr val="dk2"/>
                </a:solidFill>
              </a:rPr>
              <a:t>여기에 텍스트를 입력하세요 여기에 텍스트를 입력하세요 </a:t>
            </a:r>
            <a:endParaRPr sz="1200">
              <a:solidFill>
                <a:schemeClr val="dk2"/>
              </a:solidFill>
            </a:endParaRPr>
          </a:p>
          <a:p>
            <a:pPr marL="0" lvl="0" indent="0" algn="ctr" rtl="0">
              <a:spcBef>
                <a:spcPts val="1600"/>
              </a:spcBef>
              <a:spcAft>
                <a:spcPts val="1600"/>
              </a:spcAft>
              <a:buNone/>
            </a:pPr>
            <a:endParaRPr sz="1200">
              <a:solidFill>
                <a:schemeClr val="dk2"/>
              </a:solidFill>
            </a:endParaRPr>
          </a:p>
        </p:txBody>
      </p:sp>
      <p:pic>
        <p:nvPicPr>
          <p:cNvPr id="124" name="Google Shape;124;p16" descr="남자의 기업 소개용 얼굴 사진"/>
          <p:cNvPicPr preferRelativeResize="0"/>
          <p:nvPr/>
        </p:nvPicPr>
        <p:blipFill>
          <a:blip r:embed="rId6">
            <a:alphaModFix/>
          </a:blip>
          <a:stretch>
            <a:fillRect/>
          </a:stretch>
        </p:blipFill>
        <p:spPr>
          <a:xfrm>
            <a:off x="7074590" y="1817360"/>
            <a:ext cx="1644300" cy="2192400"/>
          </a:xfrm>
          <a:prstGeom prst="ellipse">
            <a:avLst/>
          </a:prstGeom>
          <a:noFill/>
          <a:ln>
            <a:noFill/>
          </a:ln>
        </p:spPr>
      </p:pic>
      <p:sp>
        <p:nvSpPr>
          <p:cNvPr id="125" name="Google Shape;125;p16"/>
          <p:cNvSpPr txBox="1">
            <a:spLocks noGrp="1"/>
          </p:cNvSpPr>
          <p:nvPr>
            <p:ph type="title" idx="4294967295"/>
          </p:nvPr>
        </p:nvSpPr>
        <p:spPr>
          <a:xfrm>
            <a:off x="6885590" y="4063725"/>
            <a:ext cx="2022300" cy="771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ko" sz="1800">
                <a:solidFill>
                  <a:schemeClr val="dk1"/>
                </a:solidFill>
              </a:rPr>
              <a:t>사람 4</a:t>
            </a:r>
            <a:endParaRPr sz="1800">
              <a:solidFill>
                <a:schemeClr val="dk1"/>
              </a:solidFill>
            </a:endParaRPr>
          </a:p>
        </p:txBody>
      </p:sp>
      <p:sp>
        <p:nvSpPr>
          <p:cNvPr id="126" name="Google Shape;126;p16"/>
          <p:cNvSpPr txBox="1">
            <a:spLocks noGrp="1"/>
          </p:cNvSpPr>
          <p:nvPr>
            <p:ph type="body" idx="4294967295"/>
          </p:nvPr>
        </p:nvSpPr>
        <p:spPr>
          <a:xfrm>
            <a:off x="6885590" y="4763217"/>
            <a:ext cx="2022300" cy="15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ko" sz="1200">
                <a:solidFill>
                  <a:schemeClr val="dk2"/>
                </a:solidFill>
              </a:rPr>
              <a:t>여기에 텍스트를 입력하세요 여기에 텍스트를 입력하세요 </a:t>
            </a:r>
            <a:endParaRPr sz="1200">
              <a:solidFill>
                <a:schemeClr val="dk2"/>
              </a:solidFill>
            </a:endParaRPr>
          </a:p>
          <a:p>
            <a:pPr marL="0" lvl="0" indent="0" algn="ctr" rtl="0">
              <a:spcBef>
                <a:spcPts val="1600"/>
              </a:spcBef>
              <a:spcAft>
                <a:spcPts val="1600"/>
              </a:spcAft>
              <a:buNone/>
            </a:pPr>
            <a:endParaRPr sz="12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7"/>
          <p:cNvSpPr txBox="1">
            <a:spLocks noGrp="1"/>
          </p:cNvSpPr>
          <p:nvPr>
            <p:ph type="title"/>
          </p:nvPr>
        </p:nvSpPr>
        <p:spPr>
          <a:xfrm>
            <a:off x="729450" y="1758200"/>
            <a:ext cx="7688700" cy="7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ko"/>
              <a:t>주요 성과</a:t>
            </a:r>
            <a:endParaRPr sz="1400" i="1"/>
          </a:p>
          <a:p>
            <a:pPr marL="0" lvl="0" indent="0" algn="l" rtl="0">
              <a:spcBef>
                <a:spcPts val="400"/>
              </a:spcBef>
              <a:spcAft>
                <a:spcPts val="400"/>
              </a:spcAft>
              <a:buNone/>
            </a:pPr>
            <a:r>
              <a:rPr lang="ko" sz="1600" i="1"/>
              <a:t>현재 자신이 프로세스의 어디쯤에 있는지와 마저 처리해야 할 일이 무엇인지 보여 주세요</a:t>
            </a:r>
            <a:endParaRPr sz="1600" i="1"/>
          </a:p>
        </p:txBody>
      </p:sp>
      <p:cxnSp>
        <p:nvCxnSpPr>
          <p:cNvPr id="132" name="Google Shape;132;p17"/>
          <p:cNvCxnSpPr/>
          <p:nvPr/>
        </p:nvCxnSpPr>
        <p:spPr>
          <a:xfrm rot="10800000">
            <a:off x="680050" y="2869953"/>
            <a:ext cx="0" cy="1117200"/>
          </a:xfrm>
          <a:prstGeom prst="straightConnector1">
            <a:avLst/>
          </a:prstGeom>
          <a:noFill/>
          <a:ln w="9525" cap="flat" cmpd="sng">
            <a:solidFill>
              <a:schemeClr val="dk2"/>
            </a:solidFill>
            <a:prstDash val="solid"/>
            <a:round/>
            <a:headEnd type="none" w="med" len="med"/>
            <a:tailEnd type="oval" w="med" len="med"/>
          </a:ln>
        </p:spPr>
      </p:cxnSp>
      <p:sp>
        <p:nvSpPr>
          <p:cNvPr id="133" name="Google Shape;133;p17"/>
          <p:cNvSpPr txBox="1">
            <a:spLocks noGrp="1"/>
          </p:cNvSpPr>
          <p:nvPr>
            <p:ph type="title"/>
          </p:nvPr>
        </p:nvSpPr>
        <p:spPr>
          <a:xfrm>
            <a:off x="727112" y="2661199"/>
            <a:ext cx="1814100" cy="5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sz="1800">
                <a:solidFill>
                  <a:schemeClr val="dk1"/>
                </a:solidFill>
              </a:rPr>
              <a:t>20XX년 1월</a:t>
            </a:r>
            <a:endParaRPr sz="1800">
              <a:solidFill>
                <a:schemeClr val="dk1"/>
              </a:solidFill>
            </a:endParaRPr>
          </a:p>
        </p:txBody>
      </p:sp>
      <p:sp>
        <p:nvSpPr>
          <p:cNvPr id="134" name="Google Shape;134;p17"/>
          <p:cNvSpPr txBox="1">
            <a:spLocks noGrp="1"/>
          </p:cNvSpPr>
          <p:nvPr>
            <p:ph type="body" idx="1"/>
          </p:nvPr>
        </p:nvSpPr>
        <p:spPr>
          <a:xfrm>
            <a:off x="727112" y="3047900"/>
            <a:ext cx="1814100" cy="77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ko" sz="1200">
                <a:solidFill>
                  <a:schemeClr val="dk2"/>
                </a:solidFill>
              </a:rPr>
              <a:t>여기에 텍스트를 입력하세요 </a:t>
            </a:r>
            <a:endParaRPr sz="1200">
              <a:solidFill>
                <a:schemeClr val="dk2"/>
              </a:solidFill>
            </a:endParaRPr>
          </a:p>
        </p:txBody>
      </p:sp>
      <p:cxnSp>
        <p:nvCxnSpPr>
          <p:cNvPr id="135" name="Google Shape;135;p17"/>
          <p:cNvCxnSpPr/>
          <p:nvPr/>
        </p:nvCxnSpPr>
        <p:spPr>
          <a:xfrm>
            <a:off x="2114150" y="4500005"/>
            <a:ext cx="0" cy="1117200"/>
          </a:xfrm>
          <a:prstGeom prst="straightConnector1">
            <a:avLst/>
          </a:prstGeom>
          <a:noFill/>
          <a:ln w="9525" cap="flat" cmpd="sng">
            <a:solidFill>
              <a:schemeClr val="dk2"/>
            </a:solidFill>
            <a:prstDash val="solid"/>
            <a:round/>
            <a:headEnd type="none" w="med" len="med"/>
            <a:tailEnd type="oval" w="med" len="med"/>
          </a:ln>
        </p:spPr>
      </p:cxnSp>
      <p:sp>
        <p:nvSpPr>
          <p:cNvPr id="136" name="Google Shape;136;p17"/>
          <p:cNvSpPr txBox="1">
            <a:spLocks noGrp="1"/>
          </p:cNvSpPr>
          <p:nvPr>
            <p:ph type="title"/>
          </p:nvPr>
        </p:nvSpPr>
        <p:spPr>
          <a:xfrm>
            <a:off x="2161212" y="5298921"/>
            <a:ext cx="1814100" cy="5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sz="1800">
                <a:solidFill>
                  <a:schemeClr val="dk1"/>
                </a:solidFill>
              </a:rPr>
              <a:t>20XX년 3월</a:t>
            </a:r>
            <a:endParaRPr sz="1800">
              <a:solidFill>
                <a:schemeClr val="dk1"/>
              </a:solidFill>
            </a:endParaRPr>
          </a:p>
        </p:txBody>
      </p:sp>
      <p:sp>
        <p:nvSpPr>
          <p:cNvPr id="137" name="Google Shape;137;p17"/>
          <p:cNvSpPr txBox="1">
            <a:spLocks noGrp="1"/>
          </p:cNvSpPr>
          <p:nvPr>
            <p:ph type="body" idx="1"/>
          </p:nvPr>
        </p:nvSpPr>
        <p:spPr>
          <a:xfrm>
            <a:off x="2161212" y="5685623"/>
            <a:ext cx="1814100" cy="77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ko" sz="1200">
                <a:solidFill>
                  <a:schemeClr val="dk2"/>
                </a:solidFill>
              </a:rPr>
              <a:t>여기에 텍스트를 입력하세요 </a:t>
            </a:r>
            <a:endParaRPr sz="1200">
              <a:solidFill>
                <a:schemeClr val="dk2"/>
              </a:solidFill>
            </a:endParaRPr>
          </a:p>
        </p:txBody>
      </p:sp>
      <p:cxnSp>
        <p:nvCxnSpPr>
          <p:cNvPr id="138" name="Google Shape;138;p17"/>
          <p:cNvCxnSpPr/>
          <p:nvPr/>
        </p:nvCxnSpPr>
        <p:spPr>
          <a:xfrm rot="10800000">
            <a:off x="4232825" y="2860487"/>
            <a:ext cx="0" cy="1117200"/>
          </a:xfrm>
          <a:prstGeom prst="straightConnector1">
            <a:avLst/>
          </a:prstGeom>
          <a:noFill/>
          <a:ln w="9525" cap="flat" cmpd="sng">
            <a:solidFill>
              <a:schemeClr val="dk2"/>
            </a:solidFill>
            <a:prstDash val="solid"/>
            <a:round/>
            <a:headEnd type="none" w="med" len="med"/>
            <a:tailEnd type="oval" w="med" len="med"/>
          </a:ln>
        </p:spPr>
      </p:cxnSp>
      <p:sp>
        <p:nvSpPr>
          <p:cNvPr id="139" name="Google Shape;139;p17"/>
          <p:cNvSpPr txBox="1">
            <a:spLocks noGrp="1"/>
          </p:cNvSpPr>
          <p:nvPr>
            <p:ph type="title"/>
          </p:nvPr>
        </p:nvSpPr>
        <p:spPr>
          <a:xfrm>
            <a:off x="4279887" y="2661215"/>
            <a:ext cx="1814100" cy="5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sz="1800">
                <a:solidFill>
                  <a:schemeClr val="dk1"/>
                </a:solidFill>
              </a:rPr>
              <a:t>20XX년 6월</a:t>
            </a:r>
            <a:endParaRPr sz="1800">
              <a:solidFill>
                <a:schemeClr val="dk1"/>
              </a:solidFill>
            </a:endParaRPr>
          </a:p>
        </p:txBody>
      </p:sp>
      <p:sp>
        <p:nvSpPr>
          <p:cNvPr id="140" name="Google Shape;140;p17"/>
          <p:cNvSpPr txBox="1">
            <a:spLocks noGrp="1"/>
          </p:cNvSpPr>
          <p:nvPr>
            <p:ph type="body" idx="1"/>
          </p:nvPr>
        </p:nvSpPr>
        <p:spPr>
          <a:xfrm>
            <a:off x="4279887" y="3047916"/>
            <a:ext cx="1814100" cy="77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ko" sz="1200">
                <a:solidFill>
                  <a:schemeClr val="dk2"/>
                </a:solidFill>
              </a:rPr>
              <a:t>여기에 텍스트를 입력하세요 </a:t>
            </a:r>
            <a:endParaRPr sz="1200">
              <a:solidFill>
                <a:schemeClr val="dk2"/>
              </a:solidFill>
            </a:endParaRPr>
          </a:p>
        </p:txBody>
      </p:sp>
      <p:cxnSp>
        <p:nvCxnSpPr>
          <p:cNvPr id="141" name="Google Shape;141;p17"/>
          <p:cNvCxnSpPr/>
          <p:nvPr/>
        </p:nvCxnSpPr>
        <p:spPr>
          <a:xfrm>
            <a:off x="4957475" y="4500028"/>
            <a:ext cx="0" cy="1117200"/>
          </a:xfrm>
          <a:prstGeom prst="straightConnector1">
            <a:avLst/>
          </a:prstGeom>
          <a:noFill/>
          <a:ln w="9525" cap="flat" cmpd="sng">
            <a:solidFill>
              <a:schemeClr val="dk2"/>
            </a:solidFill>
            <a:prstDash val="solid"/>
            <a:round/>
            <a:headEnd type="none" w="med" len="med"/>
            <a:tailEnd type="oval" w="med" len="med"/>
          </a:ln>
        </p:spPr>
      </p:cxnSp>
      <p:sp>
        <p:nvSpPr>
          <p:cNvPr id="142" name="Google Shape;142;p17"/>
          <p:cNvSpPr txBox="1">
            <a:spLocks noGrp="1"/>
          </p:cNvSpPr>
          <p:nvPr>
            <p:ph type="title"/>
          </p:nvPr>
        </p:nvSpPr>
        <p:spPr>
          <a:xfrm>
            <a:off x="5004537" y="5294555"/>
            <a:ext cx="1814100" cy="5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sz="1800">
                <a:solidFill>
                  <a:schemeClr val="dk1"/>
                </a:solidFill>
              </a:rPr>
              <a:t>20XX년 7월</a:t>
            </a:r>
            <a:endParaRPr sz="1800">
              <a:solidFill>
                <a:schemeClr val="dk1"/>
              </a:solidFill>
            </a:endParaRPr>
          </a:p>
        </p:txBody>
      </p:sp>
      <p:sp>
        <p:nvSpPr>
          <p:cNvPr id="143" name="Google Shape;143;p17"/>
          <p:cNvSpPr txBox="1">
            <a:spLocks noGrp="1"/>
          </p:cNvSpPr>
          <p:nvPr>
            <p:ph type="body" idx="1"/>
          </p:nvPr>
        </p:nvSpPr>
        <p:spPr>
          <a:xfrm>
            <a:off x="5004537" y="5681256"/>
            <a:ext cx="1814100" cy="77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ko" sz="1200">
                <a:solidFill>
                  <a:schemeClr val="dk2"/>
                </a:solidFill>
              </a:rPr>
              <a:t>여기에 텍스트를 입력하세요 </a:t>
            </a:r>
            <a:endParaRPr sz="1200">
              <a:solidFill>
                <a:schemeClr val="dk2"/>
              </a:solidFill>
            </a:endParaRPr>
          </a:p>
        </p:txBody>
      </p:sp>
      <p:cxnSp>
        <p:nvCxnSpPr>
          <p:cNvPr id="144" name="Google Shape;144;p17"/>
          <p:cNvCxnSpPr/>
          <p:nvPr/>
        </p:nvCxnSpPr>
        <p:spPr>
          <a:xfrm rot="10800000">
            <a:off x="7080781" y="2860487"/>
            <a:ext cx="0" cy="1117200"/>
          </a:xfrm>
          <a:prstGeom prst="straightConnector1">
            <a:avLst/>
          </a:prstGeom>
          <a:noFill/>
          <a:ln w="9525" cap="flat" cmpd="sng">
            <a:solidFill>
              <a:schemeClr val="dk2"/>
            </a:solidFill>
            <a:prstDash val="solid"/>
            <a:round/>
            <a:headEnd type="none" w="med" len="med"/>
            <a:tailEnd type="oval" w="med" len="med"/>
          </a:ln>
        </p:spPr>
      </p:cxnSp>
      <p:sp>
        <p:nvSpPr>
          <p:cNvPr id="145" name="Google Shape;145;p17"/>
          <p:cNvSpPr txBox="1">
            <a:spLocks noGrp="1"/>
          </p:cNvSpPr>
          <p:nvPr>
            <p:ph type="title"/>
          </p:nvPr>
        </p:nvSpPr>
        <p:spPr>
          <a:xfrm>
            <a:off x="7127837" y="2661215"/>
            <a:ext cx="1814100" cy="5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ko" sz="1800">
                <a:solidFill>
                  <a:schemeClr val="dk1"/>
                </a:solidFill>
              </a:rPr>
              <a:t>20XX년 10월</a:t>
            </a:r>
            <a:endParaRPr sz="1800">
              <a:solidFill>
                <a:schemeClr val="dk1"/>
              </a:solidFill>
            </a:endParaRPr>
          </a:p>
        </p:txBody>
      </p:sp>
      <p:sp>
        <p:nvSpPr>
          <p:cNvPr id="146" name="Google Shape;146;p17"/>
          <p:cNvSpPr txBox="1">
            <a:spLocks noGrp="1"/>
          </p:cNvSpPr>
          <p:nvPr>
            <p:ph type="body" idx="1"/>
          </p:nvPr>
        </p:nvSpPr>
        <p:spPr>
          <a:xfrm>
            <a:off x="7127837" y="3047916"/>
            <a:ext cx="1814100" cy="77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ko" sz="1200">
                <a:solidFill>
                  <a:schemeClr val="dk2"/>
                </a:solidFill>
              </a:rPr>
              <a:t>여기에 텍스트를 입력하세요 </a:t>
            </a:r>
            <a:endParaRPr sz="1200">
              <a:solidFill>
                <a:schemeClr val="dk2"/>
              </a:solidFill>
            </a:endParaRPr>
          </a:p>
        </p:txBody>
      </p:sp>
      <p:graphicFrame>
        <p:nvGraphicFramePr>
          <p:cNvPr id="147" name="Google Shape;147;p17"/>
          <p:cNvGraphicFramePr/>
          <p:nvPr/>
        </p:nvGraphicFramePr>
        <p:xfrm>
          <a:off x="323100" y="3977687"/>
          <a:ext cx="8522700" cy="533360"/>
        </p:xfrm>
        <a:graphic>
          <a:graphicData uri="http://schemas.openxmlformats.org/drawingml/2006/table">
            <a:tbl>
              <a:tblPr>
                <a:noFill/>
                <a:tableStyleId>{F13778A1-3FC6-4950-A652-ECCBD8EA5DF5}</a:tableStyleId>
              </a:tblPr>
              <a:tblGrid>
                <a:gridCol w="710225"/>
                <a:gridCol w="710225"/>
                <a:gridCol w="710225"/>
                <a:gridCol w="710225"/>
                <a:gridCol w="710225"/>
                <a:gridCol w="710225"/>
                <a:gridCol w="710225"/>
                <a:gridCol w="710225"/>
                <a:gridCol w="710225"/>
                <a:gridCol w="710225"/>
                <a:gridCol w="710225"/>
                <a:gridCol w="710225"/>
              </a:tblGrid>
              <a:tr h="533360">
                <a:tc>
                  <a:txBody>
                    <a:bodyPr/>
                    <a:lstStyle/>
                    <a:p>
                      <a:pPr marL="0" lvl="0" indent="0" algn="ctr" rtl="0">
                        <a:spcBef>
                          <a:spcPts val="0"/>
                        </a:spcBef>
                        <a:spcAft>
                          <a:spcPts val="0"/>
                        </a:spcAft>
                        <a:buNone/>
                      </a:pPr>
                      <a:r>
                        <a:rPr lang="ko" sz="1900">
                          <a:solidFill>
                            <a:srgbClr val="FFFFFF"/>
                          </a:solidFill>
                        </a:rPr>
                        <a:t>1월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rgbClr val="FFFFFF"/>
                          </a:solidFill>
                        </a:rPr>
                        <a:t>2</a:t>
                      </a:r>
                      <a:r>
                        <a:rPr lang="ko" sz="1900">
                          <a:solidFill>
                            <a:schemeClr val="lt1"/>
                          </a:solidFill>
                        </a:rPr>
                        <a:t>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rgbClr val="FFFFFF"/>
                          </a:solidFill>
                        </a:rPr>
                        <a:t>3</a:t>
                      </a:r>
                      <a:r>
                        <a:rPr lang="ko" sz="1900">
                          <a:solidFill>
                            <a:schemeClr val="lt1"/>
                          </a:solidFill>
                        </a:rPr>
                        <a:t>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chemeClr val="lt1"/>
                          </a:solidFill>
                        </a:rPr>
                        <a:t>4월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rgbClr val="FFFFFF"/>
                          </a:solidFill>
                        </a:rPr>
                        <a:t>5</a:t>
                      </a:r>
                      <a:r>
                        <a:rPr lang="ko" sz="1900">
                          <a:solidFill>
                            <a:schemeClr val="lt1"/>
                          </a:solidFill>
                        </a:rPr>
                        <a:t>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rgbClr val="FFFFFF"/>
                          </a:solidFill>
                        </a:rPr>
                        <a:t>6</a:t>
                      </a:r>
                      <a:r>
                        <a:rPr lang="ko" sz="1900">
                          <a:solidFill>
                            <a:schemeClr val="lt1"/>
                          </a:solidFill>
                        </a:rPr>
                        <a:t>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rgbClr val="FFFFFF"/>
                          </a:solidFill>
                        </a:rPr>
                        <a:t>7</a:t>
                      </a:r>
                      <a:r>
                        <a:rPr lang="ko" sz="1900">
                          <a:solidFill>
                            <a:schemeClr val="lt1"/>
                          </a:solidFill>
                        </a:rPr>
                        <a:t>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chemeClr val="lt1"/>
                          </a:solidFill>
                        </a:rPr>
                        <a:t>8월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rgbClr val="FFFFFF"/>
                          </a:solidFill>
                        </a:rPr>
                        <a:t>9</a:t>
                      </a:r>
                      <a:r>
                        <a:rPr lang="ko" sz="1900">
                          <a:solidFill>
                            <a:schemeClr val="lt1"/>
                          </a:solidFill>
                        </a:rPr>
                        <a:t>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rgbClr val="FFFFFF"/>
                          </a:solidFill>
                        </a:rPr>
                        <a:t>10</a:t>
                      </a:r>
                      <a:r>
                        <a:rPr lang="ko" sz="1900">
                          <a:solidFill>
                            <a:schemeClr val="lt1"/>
                          </a:solidFill>
                        </a:rPr>
                        <a:t>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chemeClr val="lt1"/>
                          </a:solidFill>
                        </a:rPr>
                        <a:t>11월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ko" sz="1900">
                          <a:solidFill>
                            <a:srgbClr val="FFFFFF"/>
                          </a:solidFill>
                        </a:rPr>
                        <a:t>12</a:t>
                      </a:r>
                      <a:r>
                        <a:rPr lang="ko" sz="1900">
                          <a:solidFill>
                            <a:schemeClr val="lt1"/>
                          </a:solidFill>
                        </a:rPr>
                        <a:t>월</a:t>
                      </a:r>
                      <a:endParaRPr sz="1900">
                        <a:solidFill>
                          <a:srgbClr val="FFFFFF"/>
                        </a:solidFill>
                      </a:endParaRPr>
                    </a:p>
                  </a:txBody>
                  <a:tcPr marL="91425" marR="91425"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lt2"/>
                    </a:solidFill>
                  </a:tcPr>
                </a:tc>
              </a:tr>
            </a:tbl>
          </a:graphicData>
        </a:graphic>
      </p:graphicFrame>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TotalTime>
  <Words>460</Words>
  <Application>Microsoft Office PowerPoint</Application>
  <PresentationFormat>화면 슬라이드 쇼(4:3)</PresentationFormat>
  <Paragraphs>103</Paragraphs>
  <Slides>14</Slides>
  <Notes>13</Notes>
  <HiddenSlides>0</HiddenSlides>
  <MMClips>0</MMClips>
  <ScaleCrop>false</ScaleCrop>
  <HeadingPairs>
    <vt:vector size="6" baseType="variant">
      <vt:variant>
        <vt:lpstr>사용한 글꼴</vt:lpstr>
      </vt:variant>
      <vt:variant>
        <vt:i4>8</vt:i4>
      </vt:variant>
      <vt:variant>
        <vt:lpstr>테마</vt:lpstr>
      </vt:variant>
      <vt:variant>
        <vt:i4>1</vt:i4>
      </vt:variant>
      <vt:variant>
        <vt:lpstr>슬라이드 제목</vt:lpstr>
      </vt:variant>
      <vt:variant>
        <vt:i4>14</vt:i4>
      </vt:variant>
    </vt:vector>
  </HeadingPairs>
  <TitlesOfParts>
    <vt:vector size="23" baseType="lpstr">
      <vt:lpstr>굴림</vt:lpstr>
      <vt:lpstr>Arial</vt:lpstr>
      <vt:lpstr>굴림체</vt:lpstr>
      <vt:lpstr>Roboto</vt:lpstr>
      <vt:lpstr>Raleway</vt:lpstr>
      <vt:lpstr>Lato</vt:lpstr>
      <vt:lpstr>HY헤드라인M</vt:lpstr>
      <vt:lpstr>맑은 고딕</vt:lpstr>
      <vt:lpstr>Streamline</vt:lpstr>
      <vt:lpstr>영화의 흥행 요인 분석 및  개봉 예정 영화의 관객수 예측</vt:lpstr>
      <vt:lpstr>목차</vt:lpstr>
      <vt:lpstr>1.1 연구의 배경 및 필요성</vt:lpstr>
      <vt:lpstr>1.1 연구의 배경 및 필요성</vt:lpstr>
      <vt:lpstr>1.1 연구의 배경 및 필요성</vt:lpstr>
      <vt:lpstr>문제점</vt:lpstr>
      <vt:lpstr>해결 방법</vt:lpstr>
      <vt:lpstr>팀 정보 “우리가 발견한 문제점을 직접 해결해야 하는 이유는?”이라는 질문에 답해 보세요.</vt:lpstr>
      <vt:lpstr>주요 성과 현재 자신이 프로세스의 어디쯤에 있는지와 마저 처리해야 할 일이 무엇인지 보여 주세요</vt:lpstr>
      <vt:lpstr>부록</vt:lpstr>
      <vt:lpstr>방법</vt:lpstr>
      <vt:lpstr>기술: GPS + RFID</vt:lpstr>
      <vt:lpstr>수익 모델</vt:lpstr>
      <vt:lpstr>왜 지금인가? 여기에 텍스트를 입력하세요 여기에 텍스트를 입력하세요 여기에 텍스트를 입력하세요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영화의 흥행 요인 분석 및  개봉 예정 영화의 관객수 예측</dc:title>
  <cp:lastModifiedBy>TJ</cp:lastModifiedBy>
  <cp:revision>12</cp:revision>
  <dcterms:modified xsi:type="dcterms:W3CDTF">2019-07-09T10:10:52Z</dcterms:modified>
</cp:coreProperties>
</file>